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beafa9c377_0_39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beafa9c377_0_39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33" name="Google Shape;1033;g3beafa9c377_0_39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beafa9c377_0_39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beafa9c377_0_39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61" name="Google Shape;1061;g3beafa9c377_0_39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beafa9c377_0_3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g3beafa9c377_0_3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4" name="Google Shape;1074;g3beafa9c377_0_33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beafa9c377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beafa9c377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8" name="Google Shape;1178;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beafa9c377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beafa9c377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beafa9c377_0_3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beafa9c377_0_3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3beafa9c377_0_3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3beafa9c377_0_3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3beafa9c377_0_3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g3beafa9c377_0_33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6" name="Google Shape;1196;g3beafa9c377_0_33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beafa9c377_0_3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4" name="Google Shape;1214;g3beafa9c377_0_33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5" name="Google Shape;1215;g3beafa9c377_0_33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3beafa9c377_0_3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g3beafa9c377_0_33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7" name="Google Shape;1227;g3beafa9c377_0_33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3beafa9c377_0_3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3beafa9c377_0_3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3beafa9c377_0_3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5" name="Google Shape;1245;g3beafa9c377_0_34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6" name="Google Shape;1246;g3beafa9c377_0_34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beafa9c377_0_3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g3beafa9c377_0_3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g3beafa9c377_0_34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3beafa9c377_0_3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3beafa9c377_0_3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3beafa9c377_0_3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4" name="Google Shape;1274;g3beafa9c377_0_3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5" name="Google Shape;1275;g3beafa9c377_0_34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beafa9c377_0_2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beafa9c377_0_2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beafa9c377_0_3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g3beafa9c377_0_34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7" name="Google Shape;1287;g3beafa9c377_0_34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3beafa9c377_0_3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g3beafa9c377_0_34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2" name="Google Shape;1302;g3beafa9c377_0_34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3beafa9c377_0_3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g3beafa9c377_0_34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5" name="Google Shape;1315;g3beafa9c377_0_34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3beafa9c377_0_3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7" name="Google Shape;1327;g3beafa9c377_0_34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8" name="Google Shape;1328;g3beafa9c377_0_34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3beafa9c377_0_3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3beafa9c377_0_3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3beafa9c377_0_3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6" name="Google Shape;1346;g3beafa9c377_0_35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7" name="Google Shape;1347;g3beafa9c377_0_35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3beafa9c377_0_3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g3beafa9c377_0_35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7" name="Google Shape;1357;g3beafa9c377_0_35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3beafa9c377_0_3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8" name="Google Shape;1368;g3beafa9c377_0_35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9" name="Google Shape;1369;g3beafa9c377_0_35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3beafa9c377_0_3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g3beafa9c377_0_35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1" name="Google Shape;1381;g3beafa9c377_0_35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3beafa9c377_0_35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g3beafa9c377_0_35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1" name="Google Shape;1391;g3beafa9c377_0_35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beafa9c377_0_2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beafa9c377_0_25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72" name="Google Shape;972;g3beafa9c377_0_25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3beafa9c377_0_3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3" name="Google Shape;1403;g3beafa9c377_0_35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4" name="Google Shape;1404;g3beafa9c377_0_35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3beafa9c377_0_35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g3beafa9c377_0_35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4" name="Google Shape;1414;g3beafa9c377_0_35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beafa9c377_0_3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g3beafa9c377_0_35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0" name="Google Shape;1430;g3beafa9c377_0_35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beafa9c377_0_3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9" name="Google Shape;1439;g3beafa9c377_0_35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0" name="Google Shape;1440;g3beafa9c377_0_35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beafa9c377_0_3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beafa9c377_0_35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beafa9c377_0_35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beafa9c377_0_3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beafa9c377_0_3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beafa9c377_0_3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beafa9c377_0_36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beafa9c377_0_36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beafa9c377_0_36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2" name="Google Shape;1482;g3beafa9c377_0_36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3" name="Google Shape;1483;g3beafa9c377_0_36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beafa9c377_0_3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beafa9c377_0_36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beafa9c377_0_36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3beafa9c377_0_36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6" name="Google Shape;1506;g3beafa9c377_0_36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7" name="Google Shape;1507;g3beafa9c377_0_36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beafa9c377_0_2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beafa9c377_0_25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79" name="Google Shape;979;g3beafa9c377_0_259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3beafa9c377_0_3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2" name="Google Shape;1522;g3beafa9c377_0_36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3" name="Google Shape;1523;g3beafa9c377_0_36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3beafa9c377_0_3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7" name="Google Shape;1537;g3beafa9c377_0_36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8" name="Google Shape;1538;g3beafa9c377_0_36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3beafa9c377_0_3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8" name="Google Shape;1548;g3beafa9c377_0_36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9" name="Google Shape;1549;g3beafa9c377_0_36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3beafa9c377_0_36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7" name="Google Shape;1557;g3beafa9c377_0_36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8" name="Google Shape;1558;g3beafa9c377_0_36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3beafa9c377_0_3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7" name="Google Shape;1567;g3beafa9c377_0_37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8" name="Google Shape;1568;g3beafa9c377_0_37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3beafa9c377_0_37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9" name="Google Shape;1579;g3beafa9c377_0_37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86" name="Google Shape;986;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beafa9c377_0_39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beafa9c377_0_39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3beafa9c377_0_39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8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5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1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9.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png"/><Relationship Id="rId3" Type="http://schemas.openxmlformats.org/officeDocument/2006/relationships/image" Target="../media/image5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3.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1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14.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 Id="rId3" Type="http://schemas.openxmlformats.org/officeDocument/2006/relationships/image" Target="../media/image11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53.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84.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png"/><Relationship Id="rId3" Type="http://schemas.openxmlformats.org/officeDocument/2006/relationships/image" Target="../media/image53.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5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3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2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5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5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1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 Id="rId3" Type="http://schemas.openxmlformats.org/officeDocument/2006/relationships/image" Target="../media/image7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6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6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 Id="rId3" Type="http://schemas.openxmlformats.org/officeDocument/2006/relationships/image" Target="../media/image70.png"/><Relationship Id="rId4" Type="http://schemas.openxmlformats.org/officeDocument/2006/relationships/image" Target="../media/image6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3.png"/><Relationship Id="rId3" Type="http://schemas.openxmlformats.org/officeDocument/2006/relationships/image" Target="../media/image6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3.png"/><Relationship Id="rId3" Type="http://schemas.openxmlformats.org/officeDocument/2006/relationships/image" Target="../media/image60.png"/><Relationship Id="rId4" Type="http://schemas.openxmlformats.org/officeDocument/2006/relationships/image" Target="../media/image6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6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 Id="rId3" Type="http://schemas.openxmlformats.org/officeDocument/2006/relationships/image" Target="../media/image70.png"/><Relationship Id="rId4" Type="http://schemas.openxmlformats.org/officeDocument/2006/relationships/image" Target="../media/image7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6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algn="l">
              <a:lnSpc>
                <a:spcPct val="90000"/>
              </a:lnSpc>
              <a:spcBef>
                <a:spcPts val="0"/>
              </a:spcBef>
              <a:spcAft>
                <a:spcPts val="0"/>
              </a:spcAft>
              <a:buClr>
                <a:schemeClr val="lt1"/>
              </a:buClr>
              <a:buSzPts val="3000"/>
              <a:buNone/>
              <a:defRPr i="0" sz="3000" u="none" cap="none" strike="noStrike">
                <a:solidFill>
                  <a:schemeClr val="lt1"/>
                </a:solidFil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algn="ctr">
              <a:lnSpc>
                <a:spcPct val="150000"/>
              </a:lnSpc>
              <a:spcBef>
                <a:spcPts val="0"/>
              </a:spcBef>
              <a:spcAft>
                <a:spcPts val="0"/>
              </a:spcAft>
              <a:buSzPts val="1100"/>
              <a:buNone/>
              <a:defRPr sz="1100"/>
            </a:lvl1pPr>
            <a:lvl2pPr lvl="1" algn="ctr">
              <a:lnSpc>
                <a:spcPct val="150000"/>
              </a:lnSpc>
              <a:spcBef>
                <a:spcPts val="0"/>
              </a:spcBef>
              <a:spcAft>
                <a:spcPts val="0"/>
              </a:spcAft>
              <a:buSzPts val="700"/>
              <a:buNone/>
              <a:defRPr sz="700"/>
            </a:lvl2pPr>
            <a:lvl3pPr lvl="2" algn="ctr">
              <a:lnSpc>
                <a:spcPct val="150000"/>
              </a:lnSpc>
              <a:spcBef>
                <a:spcPts val="0"/>
              </a:spcBef>
              <a:spcAft>
                <a:spcPts val="0"/>
              </a:spcAft>
              <a:buSzPts val="700"/>
              <a:buNone/>
              <a:defRPr sz="700"/>
            </a:lvl3pPr>
            <a:lvl4pPr lvl="3" algn="ctr">
              <a:lnSpc>
                <a:spcPct val="150000"/>
              </a:lnSpc>
              <a:spcBef>
                <a:spcPts val="0"/>
              </a:spcBef>
              <a:spcAft>
                <a:spcPts val="0"/>
              </a:spcAft>
              <a:buSzPts val="700"/>
              <a:buNone/>
              <a:defRPr sz="700"/>
            </a:lvl4pPr>
            <a:lvl5pPr lvl="4" algn="ctr">
              <a:lnSpc>
                <a:spcPct val="150000"/>
              </a:lnSpc>
              <a:spcBef>
                <a:spcPts val="0"/>
              </a:spcBef>
              <a:spcAft>
                <a:spcPts val="0"/>
              </a:spcAft>
              <a:buSzPts val="700"/>
              <a:buNone/>
              <a:defRPr sz="700"/>
            </a:lvl5pPr>
            <a:lvl6pPr lvl="5" algn="ctr">
              <a:lnSpc>
                <a:spcPct val="150000"/>
              </a:lnSpc>
              <a:spcBef>
                <a:spcPts val="0"/>
              </a:spcBef>
              <a:spcAft>
                <a:spcPts val="0"/>
              </a:spcAft>
              <a:buSzPts val="700"/>
              <a:buNone/>
              <a:defRPr sz="700"/>
            </a:lvl6pPr>
            <a:lvl7pPr lvl="6" algn="ctr">
              <a:lnSpc>
                <a:spcPct val="150000"/>
              </a:lnSpc>
              <a:spcBef>
                <a:spcPts val="0"/>
              </a:spcBef>
              <a:spcAft>
                <a:spcPts val="0"/>
              </a:spcAft>
              <a:buSzPts val="700"/>
              <a:buNone/>
              <a:defRPr sz="700"/>
            </a:lvl7pPr>
            <a:lvl8pPr lvl="7" algn="ctr">
              <a:lnSpc>
                <a:spcPct val="150000"/>
              </a:lnSpc>
              <a:spcBef>
                <a:spcPts val="0"/>
              </a:spcBef>
              <a:spcAft>
                <a:spcPts val="0"/>
              </a:spcAft>
              <a:buSzPts val="700"/>
              <a:buNone/>
              <a:defRPr sz="700"/>
            </a:lvl8pPr>
            <a:lvl9pPr lvl="8"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algn="ctr">
              <a:lnSpc>
                <a:spcPct val="90000"/>
              </a:lnSpc>
              <a:spcBef>
                <a:spcPts val="0"/>
              </a:spcBef>
              <a:spcAft>
                <a:spcPts val="0"/>
              </a:spcAft>
              <a:buSzPts val="3300"/>
              <a:buFont typeface="Century Gothic"/>
              <a:buNone/>
              <a:defRPr b="0" sz="33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algn="l">
              <a:lnSpc>
                <a:spcPct val="100000"/>
              </a:lnSpc>
              <a:spcBef>
                <a:spcPts val="0"/>
              </a:spcBef>
              <a:spcAft>
                <a:spcPts val="0"/>
              </a:spcAft>
              <a:buSzPts val="1100"/>
              <a:buFont typeface="Arial"/>
              <a:buNone/>
              <a:defRPr sz="1400"/>
            </a:lvl2pPr>
            <a:lvl3pPr lvl="2" algn="l">
              <a:lnSpc>
                <a:spcPct val="100000"/>
              </a:lnSpc>
              <a:spcBef>
                <a:spcPts val="0"/>
              </a:spcBef>
              <a:spcAft>
                <a:spcPts val="0"/>
              </a:spcAft>
              <a:buSzPts val="1100"/>
              <a:buFont typeface="Arial"/>
              <a:buNone/>
              <a:defRPr sz="1400"/>
            </a:lvl3pPr>
            <a:lvl4pPr lvl="3" algn="l">
              <a:lnSpc>
                <a:spcPct val="100000"/>
              </a:lnSpc>
              <a:spcBef>
                <a:spcPts val="0"/>
              </a:spcBef>
              <a:spcAft>
                <a:spcPts val="0"/>
              </a:spcAft>
              <a:buSzPts val="1100"/>
              <a:buFont typeface="Arial"/>
              <a:buNone/>
              <a:defRPr sz="1400"/>
            </a:lvl4pPr>
            <a:lvl5pPr lvl="4" algn="l">
              <a:lnSpc>
                <a:spcPct val="100000"/>
              </a:lnSpc>
              <a:spcBef>
                <a:spcPts val="0"/>
              </a:spcBef>
              <a:spcAft>
                <a:spcPts val="0"/>
              </a:spcAft>
              <a:buSzPts val="1100"/>
              <a:buFont typeface="Arial"/>
              <a:buNone/>
              <a:defRPr sz="1400"/>
            </a:lvl5pPr>
            <a:lvl6pPr lvl="5" algn="l">
              <a:lnSpc>
                <a:spcPct val="100000"/>
              </a:lnSpc>
              <a:spcBef>
                <a:spcPts val="0"/>
              </a:spcBef>
              <a:spcAft>
                <a:spcPts val="0"/>
              </a:spcAft>
              <a:buSzPts val="1100"/>
              <a:buFont typeface="Arial"/>
              <a:buNone/>
              <a:defRPr sz="1400"/>
            </a:lvl6pPr>
            <a:lvl7pPr lvl="6" algn="l">
              <a:lnSpc>
                <a:spcPct val="100000"/>
              </a:lnSpc>
              <a:spcBef>
                <a:spcPts val="0"/>
              </a:spcBef>
              <a:spcAft>
                <a:spcPts val="0"/>
              </a:spcAft>
              <a:buSzPts val="1100"/>
              <a:buFont typeface="Arial"/>
              <a:buNone/>
              <a:defRPr sz="1400"/>
            </a:lvl7pPr>
            <a:lvl8pPr lvl="7" algn="l">
              <a:lnSpc>
                <a:spcPct val="100000"/>
              </a:lnSpc>
              <a:spcBef>
                <a:spcPts val="0"/>
              </a:spcBef>
              <a:spcAft>
                <a:spcPts val="0"/>
              </a:spcAft>
              <a:buSzPts val="1100"/>
              <a:buFont typeface="Arial"/>
              <a:buNone/>
              <a:defRPr sz="1400"/>
            </a:lvl8pPr>
            <a:lvl9pPr lvl="8"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5.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2.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4.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3.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1.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30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62.png"/><Relationship Id="rId6" Type="http://schemas.openxmlformats.org/officeDocument/2006/relationships/image" Target="../media/image148.png"/><Relationship Id="rId7" Type="http://schemas.openxmlformats.org/officeDocument/2006/relationships/image" Target="../media/image13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2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xml"/><Relationship Id="rId3" Type="http://schemas.openxmlformats.org/officeDocument/2006/relationships/image" Target="../media/image113.png"/><Relationship Id="rId4" Type="http://schemas.openxmlformats.org/officeDocument/2006/relationships/image" Target="../media/image114.png"/><Relationship Id="rId9" Type="http://schemas.openxmlformats.org/officeDocument/2006/relationships/image" Target="../media/image128.png"/><Relationship Id="rId5" Type="http://schemas.openxmlformats.org/officeDocument/2006/relationships/image" Target="../media/image117.png"/><Relationship Id="rId6" Type="http://schemas.openxmlformats.org/officeDocument/2006/relationships/image" Target="../media/image116.png"/><Relationship Id="rId7" Type="http://schemas.openxmlformats.org/officeDocument/2006/relationships/image" Target="../media/image122.png"/><Relationship Id="rId8" Type="http://schemas.openxmlformats.org/officeDocument/2006/relationships/image" Target="../media/image120.png"/><Relationship Id="rId11" Type="http://schemas.openxmlformats.org/officeDocument/2006/relationships/image" Target="../media/image121.png"/><Relationship Id="rId10" Type="http://schemas.openxmlformats.org/officeDocument/2006/relationships/image" Target="../media/image119.png"/><Relationship Id="rId13" Type="http://schemas.openxmlformats.org/officeDocument/2006/relationships/image" Target="../media/image141.png"/><Relationship Id="rId12" Type="http://schemas.openxmlformats.org/officeDocument/2006/relationships/image" Target="../media/image124.png"/><Relationship Id="rId15" Type="http://schemas.openxmlformats.org/officeDocument/2006/relationships/image" Target="../media/image125.png"/><Relationship Id="rId14" Type="http://schemas.openxmlformats.org/officeDocument/2006/relationships/image" Target="../media/image123.png"/><Relationship Id="rId17" Type="http://schemas.openxmlformats.org/officeDocument/2006/relationships/image" Target="../media/image130.png"/><Relationship Id="rId16" Type="http://schemas.openxmlformats.org/officeDocument/2006/relationships/image" Target="../media/image136.png"/><Relationship Id="rId19" Type="http://schemas.openxmlformats.org/officeDocument/2006/relationships/image" Target="../media/image131.png"/><Relationship Id="rId18" Type="http://schemas.openxmlformats.org/officeDocument/2006/relationships/image" Target="../media/image14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50.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209.jpg"/><Relationship Id="rId8" Type="http://schemas.openxmlformats.org/officeDocument/2006/relationships/image" Target="../media/image145.jpg"/><Relationship Id="rId11" Type="http://schemas.openxmlformats.org/officeDocument/2006/relationships/hyperlink" Target="http://support.lfenergy.org" TargetMode="External"/><Relationship Id="rId10" Type="http://schemas.openxmlformats.org/officeDocument/2006/relationships/image" Target="../media/image3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256.png"/><Relationship Id="rId7" Type="http://schemas.openxmlformats.org/officeDocument/2006/relationships/image" Target="../media/image30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24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49.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51.png"/><Relationship Id="rId6" Type="http://schemas.openxmlformats.org/officeDocument/2006/relationships/image" Target="../media/image26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57.png"/><Relationship Id="rId9" Type="http://schemas.openxmlformats.org/officeDocument/2006/relationships/image" Target="../media/image160.png"/><Relationship Id="rId5" Type="http://schemas.openxmlformats.org/officeDocument/2006/relationships/image" Target="../media/image152.png"/><Relationship Id="rId6" Type="http://schemas.openxmlformats.org/officeDocument/2006/relationships/image" Target="../media/image154.png"/><Relationship Id="rId7" Type="http://schemas.openxmlformats.org/officeDocument/2006/relationships/image" Target="../media/image155.png"/><Relationship Id="rId8" Type="http://schemas.openxmlformats.org/officeDocument/2006/relationships/image" Target="../media/image1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63.png"/><Relationship Id="rId5" Type="http://schemas.openxmlformats.org/officeDocument/2006/relationships/hyperlink" Target="mailto:membership@lfenergy.org" TargetMode="External"/><Relationship Id="rId6" Type="http://schemas.openxmlformats.org/officeDocument/2006/relationships/image" Target="../media/image159.png"/><Relationship Id="rId7" Type="http://schemas.openxmlformats.org/officeDocument/2006/relationships/image" Target="../media/image158.png"/><Relationship Id="rId8" Type="http://schemas.openxmlformats.org/officeDocument/2006/relationships/image" Target="../media/image16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46.png"/><Relationship Id="rId4" Type="http://schemas.openxmlformats.org/officeDocument/2006/relationships/image" Target="../media/image138.png"/><Relationship Id="rId5" Type="http://schemas.openxmlformats.org/officeDocument/2006/relationships/image" Target="../media/image129.png"/><Relationship Id="rId6" Type="http://schemas.openxmlformats.org/officeDocument/2006/relationships/image" Target="../media/image133.png"/><Relationship Id="rId7"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28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64.png"/><Relationship Id="rId4" Type="http://schemas.openxmlformats.org/officeDocument/2006/relationships/image" Target="../media/image310.png"/><Relationship Id="rId9" Type="http://schemas.openxmlformats.org/officeDocument/2006/relationships/image" Target="../media/image170.png"/><Relationship Id="rId5" Type="http://schemas.openxmlformats.org/officeDocument/2006/relationships/image" Target="../media/image116.png"/><Relationship Id="rId6" Type="http://schemas.openxmlformats.org/officeDocument/2006/relationships/image" Target="../media/image122.png"/><Relationship Id="rId7" Type="http://schemas.openxmlformats.org/officeDocument/2006/relationships/image" Target="../media/image114.png"/><Relationship Id="rId8" Type="http://schemas.openxmlformats.org/officeDocument/2006/relationships/image" Target="../media/image168.png"/><Relationship Id="rId11" Type="http://schemas.openxmlformats.org/officeDocument/2006/relationships/image" Target="../media/image169.png"/><Relationship Id="rId10" Type="http://schemas.openxmlformats.org/officeDocument/2006/relationships/image" Target="../media/image173.png"/><Relationship Id="rId13" Type="http://schemas.openxmlformats.org/officeDocument/2006/relationships/image" Target="../media/image172.png"/><Relationship Id="rId12" Type="http://schemas.openxmlformats.org/officeDocument/2006/relationships/image" Target="../media/image171.png"/><Relationship Id="rId14" Type="http://schemas.openxmlformats.org/officeDocument/2006/relationships/image" Target="../media/image18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74.png"/><Relationship Id="rId4" Type="http://schemas.openxmlformats.org/officeDocument/2006/relationships/image" Target="../media/image177.png"/><Relationship Id="rId5" Type="http://schemas.openxmlformats.org/officeDocument/2006/relationships/image" Target="../media/image175.png"/><Relationship Id="rId6" Type="http://schemas.openxmlformats.org/officeDocument/2006/relationships/image" Target="../media/image176.png"/><Relationship Id="rId7" Type="http://schemas.openxmlformats.org/officeDocument/2006/relationships/image" Target="../media/image1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79.png"/><Relationship Id="rId4" Type="http://schemas.openxmlformats.org/officeDocument/2006/relationships/image" Target="../media/image182.png"/><Relationship Id="rId5" Type="http://schemas.openxmlformats.org/officeDocument/2006/relationships/image" Target="../media/image181.png"/><Relationship Id="rId6" Type="http://schemas.openxmlformats.org/officeDocument/2006/relationships/image" Target="../media/image185.png"/><Relationship Id="rId7" Type="http://schemas.openxmlformats.org/officeDocument/2006/relationships/image" Target="../media/image183.png"/><Relationship Id="rId8" Type="http://schemas.openxmlformats.org/officeDocument/2006/relationships/image" Target="../media/image18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87.png"/><Relationship Id="rId4" Type="http://schemas.openxmlformats.org/officeDocument/2006/relationships/image" Target="../media/image184.png"/><Relationship Id="rId5" Type="http://schemas.openxmlformats.org/officeDocument/2006/relationships/image" Target="../media/image194.png"/><Relationship Id="rId6" Type="http://schemas.openxmlformats.org/officeDocument/2006/relationships/image" Target="../media/image189.png"/><Relationship Id="rId7" Type="http://schemas.openxmlformats.org/officeDocument/2006/relationships/image" Target="../media/image190.png"/><Relationship Id="rId8" Type="http://schemas.openxmlformats.org/officeDocument/2006/relationships/image" Target="../media/image19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193.png"/><Relationship Id="rId4" Type="http://schemas.openxmlformats.org/officeDocument/2006/relationships/image" Target="../media/image191.png"/><Relationship Id="rId5" Type="http://schemas.openxmlformats.org/officeDocument/2006/relationships/image" Target="../media/image19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197.png"/><Relationship Id="rId4" Type="http://schemas.openxmlformats.org/officeDocument/2006/relationships/image" Target="../media/image196.png"/><Relationship Id="rId5" Type="http://schemas.openxmlformats.org/officeDocument/2006/relationships/image" Target="../media/image198.png"/><Relationship Id="rId6" Type="http://schemas.openxmlformats.org/officeDocument/2006/relationships/image" Target="../media/image206.png"/><Relationship Id="rId7" Type="http://schemas.openxmlformats.org/officeDocument/2006/relationships/image" Target="../media/image20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200.png"/><Relationship Id="rId4" Type="http://schemas.openxmlformats.org/officeDocument/2006/relationships/image" Target="../media/image201.png"/><Relationship Id="rId9" Type="http://schemas.openxmlformats.org/officeDocument/2006/relationships/image" Target="../media/image208.png"/><Relationship Id="rId5" Type="http://schemas.openxmlformats.org/officeDocument/2006/relationships/image" Target="../media/image199.png"/><Relationship Id="rId6" Type="http://schemas.openxmlformats.org/officeDocument/2006/relationships/image" Target="../media/image205.png"/><Relationship Id="rId7" Type="http://schemas.openxmlformats.org/officeDocument/2006/relationships/image" Target="../media/image204.png"/><Relationship Id="rId8" Type="http://schemas.openxmlformats.org/officeDocument/2006/relationships/image" Target="../media/image203.png"/><Relationship Id="rId10" Type="http://schemas.openxmlformats.org/officeDocument/2006/relationships/image" Target="../media/image2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207.png"/><Relationship Id="rId4" Type="http://schemas.openxmlformats.org/officeDocument/2006/relationships/image" Target="../media/image275.png"/><Relationship Id="rId5" Type="http://schemas.openxmlformats.org/officeDocument/2006/relationships/image" Target="../media/image211.png"/><Relationship Id="rId6" Type="http://schemas.openxmlformats.org/officeDocument/2006/relationships/image" Target="../media/image172.png"/><Relationship Id="rId7" Type="http://schemas.openxmlformats.org/officeDocument/2006/relationships/image" Target="../media/image215.png"/><Relationship Id="rId8" Type="http://schemas.openxmlformats.org/officeDocument/2006/relationships/image" Target="../media/image1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214.png"/><Relationship Id="rId4" Type="http://schemas.openxmlformats.org/officeDocument/2006/relationships/image" Target="../media/image217.png"/><Relationship Id="rId5" Type="http://schemas.openxmlformats.org/officeDocument/2006/relationships/image" Target="../media/image119.png"/><Relationship Id="rId6" Type="http://schemas.openxmlformats.org/officeDocument/2006/relationships/image" Target="../media/image121.png"/><Relationship Id="rId7" Type="http://schemas.openxmlformats.org/officeDocument/2006/relationships/image" Target="../media/image221.png"/><Relationship Id="rId8" Type="http://schemas.openxmlformats.org/officeDocument/2006/relationships/image" Target="../media/image2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22.png"/><Relationship Id="rId4" Type="http://schemas.openxmlformats.org/officeDocument/2006/relationships/image" Target="../media/image219.png"/><Relationship Id="rId5" Type="http://schemas.openxmlformats.org/officeDocument/2006/relationships/image" Target="../media/image220.png"/><Relationship Id="rId6" Type="http://schemas.openxmlformats.org/officeDocument/2006/relationships/image" Target="../media/image223.png"/><Relationship Id="rId7" Type="http://schemas.openxmlformats.org/officeDocument/2006/relationships/image" Target="../media/image227.png"/><Relationship Id="rId8" Type="http://schemas.openxmlformats.org/officeDocument/2006/relationships/image" Target="../media/image2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5.xml"/><Relationship Id="rId3" Type="http://schemas.openxmlformats.org/officeDocument/2006/relationships/image" Target="../media/image226.png"/><Relationship Id="rId4" Type="http://schemas.openxmlformats.org/officeDocument/2006/relationships/image" Target="../media/image225.png"/><Relationship Id="rId5" Type="http://schemas.openxmlformats.org/officeDocument/2006/relationships/image" Target="../media/image1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28.png"/><Relationship Id="rId4" Type="http://schemas.openxmlformats.org/officeDocument/2006/relationships/image" Target="../media/image181.png"/><Relationship Id="rId5" Type="http://schemas.openxmlformats.org/officeDocument/2006/relationships/image" Target="../media/image235.png"/><Relationship Id="rId6" Type="http://schemas.openxmlformats.org/officeDocument/2006/relationships/image" Target="../media/image182.png"/><Relationship Id="rId7" Type="http://schemas.openxmlformats.org/officeDocument/2006/relationships/image" Target="../media/image2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30.png"/><Relationship Id="rId4" Type="http://schemas.openxmlformats.org/officeDocument/2006/relationships/image" Target="../media/image233.png"/><Relationship Id="rId5" Type="http://schemas.openxmlformats.org/officeDocument/2006/relationships/image" Target="../media/image231.png"/><Relationship Id="rId6" Type="http://schemas.openxmlformats.org/officeDocument/2006/relationships/image" Target="../media/image234.png"/><Relationship Id="rId7" Type="http://schemas.openxmlformats.org/officeDocument/2006/relationships/image" Target="../media/image24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32.png"/><Relationship Id="rId4" Type="http://schemas.openxmlformats.org/officeDocument/2006/relationships/image" Target="../media/image241.png"/><Relationship Id="rId5" Type="http://schemas.openxmlformats.org/officeDocument/2006/relationships/image" Target="../media/image2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36.png"/><Relationship Id="rId4" Type="http://schemas.openxmlformats.org/officeDocument/2006/relationships/image" Target="../media/image244.png"/><Relationship Id="rId5" Type="http://schemas.openxmlformats.org/officeDocument/2006/relationships/image" Target="../media/image237.png"/><Relationship Id="rId6" Type="http://schemas.openxmlformats.org/officeDocument/2006/relationships/image" Target="../media/image182.png"/><Relationship Id="rId7" Type="http://schemas.openxmlformats.org/officeDocument/2006/relationships/image" Target="../media/image239.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2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43.png"/><Relationship Id="rId4" Type="http://schemas.openxmlformats.org/officeDocument/2006/relationships/image" Target="../media/image248.png"/><Relationship Id="rId5" Type="http://schemas.openxmlformats.org/officeDocument/2006/relationships/image" Target="../media/image25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50.png"/><Relationship Id="rId4" Type="http://schemas.openxmlformats.org/officeDocument/2006/relationships/image" Target="../media/image254.png"/><Relationship Id="rId9" Type="http://schemas.openxmlformats.org/officeDocument/2006/relationships/image" Target="../media/image255.png"/><Relationship Id="rId5" Type="http://schemas.openxmlformats.org/officeDocument/2006/relationships/image" Target="../media/image252.png"/><Relationship Id="rId6" Type="http://schemas.openxmlformats.org/officeDocument/2006/relationships/image" Target="../media/image246.png"/><Relationship Id="rId7" Type="http://schemas.openxmlformats.org/officeDocument/2006/relationships/image" Target="../media/image245.png"/><Relationship Id="rId8" Type="http://schemas.openxmlformats.org/officeDocument/2006/relationships/image" Target="../media/image251.png"/><Relationship Id="rId11" Type="http://schemas.openxmlformats.org/officeDocument/2006/relationships/image" Target="../media/image257.png"/><Relationship Id="rId10" Type="http://schemas.openxmlformats.org/officeDocument/2006/relationships/image" Target="../media/image26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2.xml"/><Relationship Id="rId3" Type="http://schemas.openxmlformats.org/officeDocument/2006/relationships/image" Target="../media/image258.png"/><Relationship Id="rId4" Type="http://schemas.openxmlformats.org/officeDocument/2006/relationships/image" Target="../media/image268.png"/><Relationship Id="rId5" Type="http://schemas.openxmlformats.org/officeDocument/2006/relationships/image" Target="../media/image260.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61.png"/><Relationship Id="rId4" Type="http://schemas.openxmlformats.org/officeDocument/2006/relationships/image" Target="../media/image266.png"/><Relationship Id="rId5" Type="http://schemas.openxmlformats.org/officeDocument/2006/relationships/image" Target="../media/image259.png"/><Relationship Id="rId6" Type="http://schemas.openxmlformats.org/officeDocument/2006/relationships/image" Target="../media/image26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65.png"/><Relationship Id="rId4" Type="http://schemas.openxmlformats.org/officeDocument/2006/relationships/image" Target="../media/image263.png"/><Relationship Id="rId5" Type="http://schemas.openxmlformats.org/officeDocument/2006/relationships/image" Target="../media/image26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67.png"/><Relationship Id="rId4" Type="http://schemas.openxmlformats.org/officeDocument/2006/relationships/image" Target="../media/image276.png"/><Relationship Id="rId9" Type="http://schemas.openxmlformats.org/officeDocument/2006/relationships/image" Target="../media/image277.png"/><Relationship Id="rId5" Type="http://schemas.openxmlformats.org/officeDocument/2006/relationships/image" Target="../media/image181.png"/><Relationship Id="rId6" Type="http://schemas.openxmlformats.org/officeDocument/2006/relationships/image" Target="../media/image272.png"/><Relationship Id="rId7" Type="http://schemas.openxmlformats.org/officeDocument/2006/relationships/image" Target="../media/image270.png"/><Relationship Id="rId8" Type="http://schemas.openxmlformats.org/officeDocument/2006/relationships/image" Target="../media/image271.png"/><Relationship Id="rId11" Type="http://schemas.openxmlformats.org/officeDocument/2006/relationships/image" Target="../media/image274.png"/><Relationship Id="rId10" Type="http://schemas.openxmlformats.org/officeDocument/2006/relationships/image" Target="../media/image27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78.png"/><Relationship Id="rId4" Type="http://schemas.openxmlformats.org/officeDocument/2006/relationships/image" Target="../media/image280.png"/><Relationship Id="rId5" Type="http://schemas.openxmlformats.org/officeDocument/2006/relationships/image" Target="../media/image18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73.png"/><Relationship Id="rId4" Type="http://schemas.openxmlformats.org/officeDocument/2006/relationships/image" Target="../media/image287.png"/><Relationship Id="rId9" Type="http://schemas.openxmlformats.org/officeDocument/2006/relationships/image" Target="../media/image282.png"/><Relationship Id="rId5" Type="http://schemas.openxmlformats.org/officeDocument/2006/relationships/image" Target="../media/image176.png"/><Relationship Id="rId6" Type="http://schemas.openxmlformats.org/officeDocument/2006/relationships/image" Target="../media/image286.png"/><Relationship Id="rId7" Type="http://schemas.openxmlformats.org/officeDocument/2006/relationships/image" Target="../media/image175.png"/><Relationship Id="rId8" Type="http://schemas.openxmlformats.org/officeDocument/2006/relationships/image" Target="../media/image28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84.png"/><Relationship Id="rId4" Type="http://schemas.openxmlformats.org/officeDocument/2006/relationships/image" Target="../media/image296.png"/><Relationship Id="rId9" Type="http://schemas.openxmlformats.org/officeDocument/2006/relationships/image" Target="../media/image285.png"/><Relationship Id="rId5" Type="http://schemas.openxmlformats.org/officeDocument/2006/relationships/image" Target="../media/image182.png"/><Relationship Id="rId6" Type="http://schemas.openxmlformats.org/officeDocument/2006/relationships/image" Target="../media/image291.png"/><Relationship Id="rId7" Type="http://schemas.openxmlformats.org/officeDocument/2006/relationships/image" Target="../media/image288.png"/><Relationship Id="rId8" Type="http://schemas.openxmlformats.org/officeDocument/2006/relationships/image" Target="../media/image299.png"/><Relationship Id="rId11" Type="http://schemas.openxmlformats.org/officeDocument/2006/relationships/image" Target="../media/image292.png"/><Relationship Id="rId10" Type="http://schemas.openxmlformats.org/officeDocument/2006/relationships/image" Target="../media/image28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24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90.png"/><Relationship Id="rId4" Type="http://schemas.openxmlformats.org/officeDocument/2006/relationships/image" Target="../media/image297.png"/><Relationship Id="rId9" Type="http://schemas.openxmlformats.org/officeDocument/2006/relationships/image" Target="../media/image303.png"/><Relationship Id="rId5" Type="http://schemas.openxmlformats.org/officeDocument/2006/relationships/image" Target="../media/image206.png"/><Relationship Id="rId6" Type="http://schemas.openxmlformats.org/officeDocument/2006/relationships/image" Target="../media/image294.png"/><Relationship Id="rId7" Type="http://schemas.openxmlformats.org/officeDocument/2006/relationships/image" Target="../media/image295.png"/><Relationship Id="rId8" Type="http://schemas.openxmlformats.org/officeDocument/2006/relationships/image" Target="../media/image29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1.xml"/><Relationship Id="rId3" Type="http://schemas.openxmlformats.org/officeDocument/2006/relationships/image" Target="../media/image298.png"/><Relationship Id="rId4" Type="http://schemas.openxmlformats.org/officeDocument/2006/relationships/image" Target="../media/image206.png"/><Relationship Id="rId5" Type="http://schemas.openxmlformats.org/officeDocument/2006/relationships/image" Target="../media/image294.png"/><Relationship Id="rId6" Type="http://schemas.openxmlformats.org/officeDocument/2006/relationships/image" Target="../media/image30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2.xml"/><Relationship Id="rId3" Type="http://schemas.openxmlformats.org/officeDocument/2006/relationships/image" Target="../media/image304.png"/><Relationship Id="rId4" Type="http://schemas.openxmlformats.org/officeDocument/2006/relationships/image" Target="../media/image2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3.xml"/><Relationship Id="rId3" Type="http://schemas.openxmlformats.org/officeDocument/2006/relationships/image" Target="../media/image300.png"/><Relationship Id="rId4" Type="http://schemas.openxmlformats.org/officeDocument/2006/relationships/image" Target="../media/image313.png"/><Relationship Id="rId5" Type="http://schemas.openxmlformats.org/officeDocument/2006/relationships/image" Target="../media/image17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4.xml"/><Relationship Id="rId3" Type="http://schemas.openxmlformats.org/officeDocument/2006/relationships/image" Target="../media/image301.png"/><Relationship Id="rId4" Type="http://schemas.openxmlformats.org/officeDocument/2006/relationships/image" Target="../media/image312.png"/><Relationship Id="rId5" Type="http://schemas.openxmlformats.org/officeDocument/2006/relationships/image" Target="../media/image171.png"/><Relationship Id="rId6" Type="http://schemas.openxmlformats.org/officeDocument/2006/relationships/image" Target="../media/image307.png"/><Relationship Id="rId7" Type="http://schemas.openxmlformats.org/officeDocument/2006/relationships/image" Target="../media/image30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65.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tac.lfenergy.org/engageme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37.png"/><Relationship Id="rId5" Type="http://schemas.openxmlformats.org/officeDocument/2006/relationships/image" Target="../media/image142.png"/><Relationship Id="rId6" Type="http://schemas.openxmlformats.org/officeDocument/2006/relationships/image" Target="../media/image1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29" name="Google Shape;1029;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36" name="Google Shape;1036;p163" title="Screenshot 2025-10-21 at 9.25.31 AM.png"/>
          <p:cNvPicPr preferRelativeResize="0"/>
          <p:nvPr/>
        </p:nvPicPr>
        <p:blipFill>
          <a:blip r:embed="rId3">
            <a:alphaModFix/>
          </a:blip>
          <a:stretch>
            <a:fillRect/>
          </a:stretch>
        </p:blipFill>
        <p:spPr>
          <a:xfrm>
            <a:off x="5572506" y="0"/>
            <a:ext cx="3571493" cy="51434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42" name="Google Shape;1042;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48" name="Google Shape;1048;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49" name="Google Shape;1049;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50" name="Google Shape;1050;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51" name="Google Shape;1051;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57" name="Google Shape;1057;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64" name="Google Shape;1064;p167" title="Screenshot 2025-11-10 at 4.15.16 PM.png"/>
          <p:cNvPicPr preferRelativeResize="0"/>
          <p:nvPr/>
        </p:nvPicPr>
        <p:blipFill>
          <a:blip r:embed="rId3">
            <a:alphaModFix/>
          </a:blip>
          <a:stretch>
            <a:fillRect/>
          </a:stretch>
        </p:blipFill>
        <p:spPr>
          <a:xfrm>
            <a:off x="5401258" y="0"/>
            <a:ext cx="3742742"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70" name="Google Shape;1070;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77" name="Google Shape;1077;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78" name="Google Shape;1078;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84" name="Google Shape;1084;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85" name="Google Shape;1085;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91" name="Google Shape;1091;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Intro to LF Energy</a:t>
            </a:r>
            <a:endParaRPr/>
          </a:p>
        </p:txBody>
      </p:sp>
      <p:sp>
        <p:nvSpPr>
          <p:cNvPr id="915" name="Google Shape;915;p154"/>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Supported by dozens of industry leaders</a:t>
            </a:r>
            <a:endParaRPr b="1">
              <a:latin typeface="Roboto Slab"/>
              <a:ea typeface="Roboto Slab"/>
              <a:cs typeface="Roboto Slab"/>
              <a:sym typeface="Roboto Slab"/>
            </a:endParaRPr>
          </a:p>
        </p:txBody>
      </p:sp>
      <p:sp>
        <p:nvSpPr>
          <p:cNvPr id="916" name="Google Shape;916;p154"/>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Growing portfolio of 30+ open source, freely available projects to accelerate your R&amp;D</a:t>
            </a:r>
            <a:endParaRPr b="1">
              <a:latin typeface="Roboto Slab"/>
              <a:ea typeface="Roboto Slab"/>
              <a:cs typeface="Roboto Slab"/>
              <a:sym typeface="Roboto Slab"/>
            </a:endParaRPr>
          </a:p>
        </p:txBody>
      </p:sp>
      <p:pic>
        <p:nvPicPr>
          <p:cNvPr id="917" name="Google Shape;917;p154"/>
          <p:cNvPicPr preferRelativeResize="0"/>
          <p:nvPr/>
        </p:nvPicPr>
        <p:blipFill>
          <a:blip r:embed="rId3">
            <a:alphaModFix/>
          </a:blip>
          <a:stretch>
            <a:fillRect/>
          </a:stretch>
        </p:blipFill>
        <p:spPr>
          <a:xfrm>
            <a:off x="4879425" y="3502716"/>
            <a:ext cx="1243025" cy="497200"/>
          </a:xfrm>
          <a:prstGeom prst="rect">
            <a:avLst/>
          </a:prstGeom>
          <a:noFill/>
          <a:ln>
            <a:noFill/>
          </a:ln>
        </p:spPr>
      </p:pic>
      <p:pic>
        <p:nvPicPr>
          <p:cNvPr id="918" name="Google Shape;918;p154"/>
          <p:cNvPicPr preferRelativeResize="0"/>
          <p:nvPr/>
        </p:nvPicPr>
        <p:blipFill>
          <a:blip r:embed="rId4">
            <a:alphaModFix/>
          </a:blip>
          <a:stretch>
            <a:fillRect/>
          </a:stretch>
        </p:blipFill>
        <p:spPr>
          <a:xfrm>
            <a:off x="6840838" y="1553800"/>
            <a:ext cx="1946926" cy="659749"/>
          </a:xfrm>
          <a:prstGeom prst="rect">
            <a:avLst/>
          </a:prstGeom>
          <a:noFill/>
          <a:ln>
            <a:noFill/>
          </a:ln>
        </p:spPr>
      </p:pic>
      <p:pic>
        <p:nvPicPr>
          <p:cNvPr id="919" name="Google Shape;919;p154"/>
          <p:cNvPicPr preferRelativeResize="0"/>
          <p:nvPr/>
        </p:nvPicPr>
        <p:blipFill>
          <a:blip r:embed="rId5">
            <a:alphaModFix/>
          </a:blip>
          <a:stretch>
            <a:fillRect/>
          </a:stretch>
        </p:blipFill>
        <p:spPr>
          <a:xfrm>
            <a:off x="4879424" y="4072099"/>
            <a:ext cx="1243025" cy="484787"/>
          </a:xfrm>
          <a:prstGeom prst="rect">
            <a:avLst/>
          </a:prstGeom>
          <a:noFill/>
          <a:ln>
            <a:noFill/>
          </a:ln>
        </p:spPr>
      </p:pic>
      <p:pic>
        <p:nvPicPr>
          <p:cNvPr id="920" name="Google Shape;920;p154"/>
          <p:cNvPicPr preferRelativeResize="0"/>
          <p:nvPr/>
        </p:nvPicPr>
        <p:blipFill>
          <a:blip r:embed="rId6">
            <a:alphaModFix/>
          </a:blip>
          <a:stretch>
            <a:fillRect/>
          </a:stretch>
        </p:blipFill>
        <p:spPr>
          <a:xfrm>
            <a:off x="5004572" y="1663291"/>
            <a:ext cx="992729" cy="607800"/>
          </a:xfrm>
          <a:prstGeom prst="rect">
            <a:avLst/>
          </a:prstGeom>
          <a:noFill/>
          <a:ln>
            <a:noFill/>
          </a:ln>
        </p:spPr>
      </p:pic>
      <p:pic>
        <p:nvPicPr>
          <p:cNvPr id="921" name="Google Shape;921;p154"/>
          <p:cNvPicPr preferRelativeResize="0"/>
          <p:nvPr/>
        </p:nvPicPr>
        <p:blipFill>
          <a:blip r:embed="rId7">
            <a:alphaModFix/>
          </a:blip>
          <a:stretch>
            <a:fillRect/>
          </a:stretch>
        </p:blipFill>
        <p:spPr>
          <a:xfrm>
            <a:off x="7295566" y="3838725"/>
            <a:ext cx="1037496" cy="607800"/>
          </a:xfrm>
          <a:prstGeom prst="rect">
            <a:avLst/>
          </a:prstGeom>
          <a:noFill/>
          <a:ln>
            <a:noFill/>
          </a:ln>
        </p:spPr>
      </p:pic>
      <p:pic>
        <p:nvPicPr>
          <p:cNvPr id="922" name="Google Shape;922;p154"/>
          <p:cNvPicPr preferRelativeResize="0"/>
          <p:nvPr/>
        </p:nvPicPr>
        <p:blipFill>
          <a:blip r:embed="rId8">
            <a:alphaModFix/>
          </a:blip>
          <a:stretch>
            <a:fillRect/>
          </a:stretch>
        </p:blipFill>
        <p:spPr>
          <a:xfrm>
            <a:off x="4879425" y="2954036"/>
            <a:ext cx="1243025" cy="476491"/>
          </a:xfrm>
          <a:prstGeom prst="rect">
            <a:avLst/>
          </a:prstGeom>
          <a:noFill/>
          <a:ln>
            <a:noFill/>
          </a:ln>
        </p:spPr>
      </p:pic>
      <p:pic>
        <p:nvPicPr>
          <p:cNvPr id="923" name="Google Shape;923;p154"/>
          <p:cNvPicPr preferRelativeResize="0"/>
          <p:nvPr/>
        </p:nvPicPr>
        <p:blipFill>
          <a:blip r:embed="rId9">
            <a:alphaModFix/>
          </a:blip>
          <a:stretch>
            <a:fillRect/>
          </a:stretch>
        </p:blipFill>
        <p:spPr>
          <a:xfrm>
            <a:off x="4879425" y="2262975"/>
            <a:ext cx="1243024" cy="699200"/>
          </a:xfrm>
          <a:prstGeom prst="rect">
            <a:avLst/>
          </a:prstGeom>
          <a:noFill/>
          <a:ln>
            <a:noFill/>
          </a:ln>
        </p:spPr>
      </p:pic>
      <p:pic>
        <p:nvPicPr>
          <p:cNvPr id="924" name="Google Shape;924;p154"/>
          <p:cNvPicPr preferRelativeResize="0"/>
          <p:nvPr/>
        </p:nvPicPr>
        <p:blipFill>
          <a:blip r:embed="rId10">
            <a:alphaModFix/>
          </a:blip>
          <a:stretch>
            <a:fillRect/>
          </a:stretch>
        </p:blipFill>
        <p:spPr>
          <a:xfrm>
            <a:off x="7080455" y="2650884"/>
            <a:ext cx="1467744" cy="497200"/>
          </a:xfrm>
          <a:prstGeom prst="rect">
            <a:avLst/>
          </a:prstGeom>
          <a:noFill/>
          <a:ln>
            <a:noFill/>
          </a:ln>
        </p:spPr>
      </p:pic>
      <p:pic>
        <p:nvPicPr>
          <p:cNvPr id="925" name="Google Shape;925;p154"/>
          <p:cNvPicPr preferRelativeResize="0"/>
          <p:nvPr/>
        </p:nvPicPr>
        <p:blipFill>
          <a:blip r:embed="rId11">
            <a:alphaModFix/>
          </a:blip>
          <a:stretch>
            <a:fillRect/>
          </a:stretch>
        </p:blipFill>
        <p:spPr>
          <a:xfrm>
            <a:off x="7009481" y="4685150"/>
            <a:ext cx="1609682" cy="422550"/>
          </a:xfrm>
          <a:prstGeom prst="rect">
            <a:avLst/>
          </a:prstGeom>
          <a:noFill/>
          <a:ln>
            <a:noFill/>
          </a:ln>
        </p:spPr>
      </p:pic>
      <p:pic>
        <p:nvPicPr>
          <p:cNvPr id="926" name="Google Shape;926;p154" title="opensynth-horizontal-color (1).png"/>
          <p:cNvPicPr preferRelativeResize="0"/>
          <p:nvPr/>
        </p:nvPicPr>
        <p:blipFill>
          <a:blip r:embed="rId12">
            <a:alphaModFix/>
          </a:blip>
          <a:stretch>
            <a:fillRect/>
          </a:stretch>
        </p:blipFill>
        <p:spPr>
          <a:xfrm>
            <a:off x="382889" y="1951947"/>
            <a:ext cx="1323023" cy="319150"/>
          </a:xfrm>
          <a:prstGeom prst="rect">
            <a:avLst/>
          </a:prstGeom>
          <a:noFill/>
          <a:ln>
            <a:noFill/>
          </a:ln>
        </p:spPr>
      </p:pic>
      <p:pic>
        <p:nvPicPr>
          <p:cNvPr id="927" name="Google Shape;927;p154" title="geisa-horizontal-color.png"/>
          <p:cNvPicPr preferRelativeResize="0"/>
          <p:nvPr/>
        </p:nvPicPr>
        <p:blipFill>
          <a:blip r:embed="rId13">
            <a:alphaModFix/>
          </a:blip>
          <a:stretch>
            <a:fillRect/>
          </a:stretch>
        </p:blipFill>
        <p:spPr>
          <a:xfrm>
            <a:off x="382889" y="2424563"/>
            <a:ext cx="1162317" cy="376000"/>
          </a:xfrm>
          <a:prstGeom prst="rect">
            <a:avLst/>
          </a:prstGeom>
          <a:noFill/>
          <a:ln>
            <a:noFill/>
          </a:ln>
        </p:spPr>
      </p:pic>
      <p:pic>
        <p:nvPicPr>
          <p:cNvPr id="928" name="Google Shape;928;p154" title="openstef-horizontal-color (1).png"/>
          <p:cNvPicPr preferRelativeResize="0"/>
          <p:nvPr/>
        </p:nvPicPr>
        <p:blipFill>
          <a:blip r:embed="rId14">
            <a:alphaModFix/>
          </a:blip>
          <a:stretch>
            <a:fillRect/>
          </a:stretch>
        </p:blipFill>
        <p:spPr>
          <a:xfrm>
            <a:off x="382889" y="2954029"/>
            <a:ext cx="1620768" cy="376000"/>
          </a:xfrm>
          <a:prstGeom prst="rect">
            <a:avLst/>
          </a:prstGeom>
          <a:noFill/>
          <a:ln>
            <a:noFill/>
          </a:ln>
        </p:spPr>
      </p:pic>
      <p:pic>
        <p:nvPicPr>
          <p:cNvPr id="929" name="Google Shape;929;p154" title="TROLIE-horizontal-color.png"/>
          <p:cNvPicPr preferRelativeResize="0"/>
          <p:nvPr/>
        </p:nvPicPr>
        <p:blipFill>
          <a:blip r:embed="rId15">
            <a:alphaModFix/>
          </a:blip>
          <a:stretch>
            <a:fillRect/>
          </a:stretch>
        </p:blipFill>
        <p:spPr>
          <a:xfrm>
            <a:off x="382889" y="3483494"/>
            <a:ext cx="1323025" cy="465340"/>
          </a:xfrm>
          <a:prstGeom prst="rect">
            <a:avLst/>
          </a:prstGeom>
          <a:noFill/>
          <a:ln>
            <a:noFill/>
          </a:ln>
        </p:spPr>
      </p:pic>
      <p:pic>
        <p:nvPicPr>
          <p:cNvPr id="930" name="Google Shape;930;p154" title="powsybl-horizontal-color (1).png"/>
          <p:cNvPicPr preferRelativeResize="0"/>
          <p:nvPr/>
        </p:nvPicPr>
        <p:blipFill>
          <a:blip r:embed="rId16">
            <a:alphaModFix/>
          </a:blip>
          <a:stretch>
            <a:fillRect/>
          </a:stretch>
        </p:blipFill>
        <p:spPr>
          <a:xfrm>
            <a:off x="382889" y="4102300"/>
            <a:ext cx="1396977" cy="319150"/>
          </a:xfrm>
          <a:prstGeom prst="rect">
            <a:avLst/>
          </a:prstGeom>
          <a:noFill/>
          <a:ln>
            <a:noFill/>
          </a:ln>
        </p:spPr>
      </p:pic>
      <p:sp>
        <p:nvSpPr>
          <p:cNvPr id="931" name="Google Shape;931;p154"/>
          <p:cNvSpPr txBox="1"/>
          <p:nvPr/>
        </p:nvSpPr>
        <p:spPr>
          <a:xfrm>
            <a:off x="1740225" y="1926875"/>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Synthetic data for the grid</a:t>
            </a:r>
            <a:endParaRPr sz="1200">
              <a:solidFill>
                <a:schemeClr val="dk2"/>
              </a:solidFill>
              <a:latin typeface="Roboto Slab Light"/>
              <a:ea typeface="Roboto Slab Light"/>
              <a:cs typeface="Roboto Slab Light"/>
              <a:sym typeface="Roboto Slab Light"/>
            </a:endParaRPr>
          </a:p>
        </p:txBody>
      </p:sp>
      <p:sp>
        <p:nvSpPr>
          <p:cNvPr id="932" name="Google Shape;932;p154"/>
          <p:cNvSpPr txBox="1"/>
          <p:nvPr/>
        </p:nvSpPr>
        <p:spPr>
          <a:xfrm>
            <a:off x="1657000" y="2442113"/>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Grid edge interoperability</a:t>
            </a:r>
            <a:endParaRPr sz="1200">
              <a:solidFill>
                <a:schemeClr val="dk2"/>
              </a:solidFill>
              <a:latin typeface="Roboto Slab Light"/>
              <a:ea typeface="Roboto Slab Light"/>
              <a:cs typeface="Roboto Slab Light"/>
              <a:sym typeface="Roboto Slab Light"/>
            </a:endParaRPr>
          </a:p>
        </p:txBody>
      </p:sp>
      <p:sp>
        <p:nvSpPr>
          <p:cNvPr id="933" name="Google Shape;933;p154"/>
          <p:cNvSpPr txBox="1"/>
          <p:nvPr/>
        </p:nvSpPr>
        <p:spPr>
          <a:xfrm>
            <a:off x="2053200" y="295737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AI for short-term forecasting</a:t>
            </a:r>
            <a:endParaRPr sz="1200">
              <a:solidFill>
                <a:schemeClr val="dk2"/>
              </a:solidFill>
              <a:latin typeface="Roboto Slab Light"/>
              <a:ea typeface="Roboto Slab Light"/>
              <a:cs typeface="Roboto Slab Light"/>
              <a:sym typeface="Roboto Slab Light"/>
            </a:endParaRPr>
          </a:p>
        </p:txBody>
      </p:sp>
      <p:sp>
        <p:nvSpPr>
          <p:cNvPr id="934" name="Google Shape;934;p154"/>
          <p:cNvSpPr txBox="1"/>
          <p:nvPr/>
        </p:nvSpPr>
        <p:spPr>
          <a:xfrm>
            <a:off x="1779875" y="3469100"/>
            <a:ext cx="225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Transmission line rating exchange</a:t>
            </a:r>
            <a:endParaRPr sz="1200">
              <a:solidFill>
                <a:schemeClr val="dk2"/>
              </a:solidFill>
              <a:latin typeface="Roboto Slab Light"/>
              <a:ea typeface="Roboto Slab Light"/>
              <a:cs typeface="Roboto Slab Light"/>
              <a:sym typeface="Roboto Slab Light"/>
            </a:endParaRPr>
          </a:p>
        </p:txBody>
      </p:sp>
      <p:sp>
        <p:nvSpPr>
          <p:cNvPr id="935" name="Google Shape;935;p154"/>
          <p:cNvSpPr txBox="1"/>
          <p:nvPr/>
        </p:nvSpPr>
        <p:spPr>
          <a:xfrm>
            <a:off x="1897025" y="407722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Power system modeling</a:t>
            </a:r>
            <a:endParaRPr sz="1200">
              <a:solidFill>
                <a:schemeClr val="dk2"/>
              </a:solidFill>
              <a:latin typeface="Roboto Slab Light"/>
              <a:ea typeface="Roboto Slab Light"/>
              <a:cs typeface="Roboto Slab Light"/>
              <a:sym typeface="Roboto Slab Light"/>
            </a:endParaRPr>
          </a:p>
        </p:txBody>
      </p:sp>
      <p:pic>
        <p:nvPicPr>
          <p:cNvPr id="936" name="Google Shape;936;p154"/>
          <p:cNvPicPr preferRelativeResize="0"/>
          <p:nvPr/>
        </p:nvPicPr>
        <p:blipFill>
          <a:blip r:embed="rId17">
            <a:alphaModFix/>
          </a:blip>
          <a:stretch>
            <a:fillRect/>
          </a:stretch>
        </p:blipFill>
        <p:spPr>
          <a:xfrm>
            <a:off x="6817933" y="2213557"/>
            <a:ext cx="1992768" cy="319150"/>
          </a:xfrm>
          <a:prstGeom prst="rect">
            <a:avLst/>
          </a:prstGeom>
          <a:noFill/>
          <a:ln>
            <a:noFill/>
          </a:ln>
        </p:spPr>
      </p:pic>
      <p:pic>
        <p:nvPicPr>
          <p:cNvPr id="937" name="Google Shape;937;p154"/>
          <p:cNvPicPr preferRelativeResize="0"/>
          <p:nvPr/>
        </p:nvPicPr>
        <p:blipFill>
          <a:blip r:embed="rId18">
            <a:alphaModFix/>
          </a:blip>
          <a:stretch>
            <a:fillRect/>
          </a:stretch>
        </p:blipFill>
        <p:spPr>
          <a:xfrm>
            <a:off x="4690563" y="4599517"/>
            <a:ext cx="1620749" cy="333009"/>
          </a:xfrm>
          <a:prstGeom prst="rect">
            <a:avLst/>
          </a:prstGeom>
          <a:noFill/>
          <a:ln>
            <a:noFill/>
          </a:ln>
        </p:spPr>
      </p:pic>
      <p:pic>
        <p:nvPicPr>
          <p:cNvPr id="938" name="Google Shape;938;p154"/>
          <p:cNvPicPr preferRelativeResize="0"/>
          <p:nvPr/>
        </p:nvPicPr>
        <p:blipFill rotWithShape="1">
          <a:blip r:embed="rId19">
            <a:alphaModFix/>
          </a:blip>
          <a:srcRect b="23168" l="9843" r="9073" t="24236"/>
          <a:stretch/>
        </p:blipFill>
        <p:spPr>
          <a:xfrm>
            <a:off x="6755024" y="3197033"/>
            <a:ext cx="2118600" cy="5046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97" name="Google Shape;1097;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98" name="Google Shape;1098;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99" name="Google Shape;1099;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100" name="Google Shape;1100;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101" name="Google Shape;1101;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102" name="Google Shape;1102;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108" name="Google Shape;1108;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109" name="Google Shape;1109;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6" name="Google Shape;1116;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7" name="Google Shape;1117;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118" name="Google Shape;1118;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119" name="Google Shape;1119;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120" name="Google Shape;1120;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26" name="Google Shape;1126;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32" name="Google Shape;1132;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33" name="Google Shape;1133;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39" name="Google Shape;1139;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40" name="Google Shape;1140;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41" name="Google Shape;1141;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47" name="Google Shape;1147;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48" name="Google Shape;1148;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49" name="Google Shape;1149;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55" name="Google Shape;1155;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56" name="Google Shape;1156;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57" name="Google Shape;1157;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58" name="Google Shape;1158;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59" name="Google Shape;1159;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60" name="Google Shape;1160;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61" name="Google Shape;1161;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62" name="Google Shape;1162;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68" name="Google Shape;1168;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69" name="Google Shape;1169;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70" name="Google Shape;1170;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71" name="Google Shape;1171;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72" name="Google Shape;1172;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73" name="Google Shape;1173;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74" name="Google Shape;1174;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44" name="Google Shape;944;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45" name="Google Shape;945;p155"/>
          <p:cNvGrpSpPr/>
          <p:nvPr/>
        </p:nvGrpSpPr>
        <p:grpSpPr>
          <a:xfrm>
            <a:off x="4654025" y="3314700"/>
            <a:ext cx="1828800" cy="1828800"/>
            <a:chOff x="2097925" y="3006525"/>
            <a:chExt cx="1828800" cy="1828800"/>
          </a:xfrm>
        </p:grpSpPr>
        <p:sp>
          <p:nvSpPr>
            <p:cNvPr id="946" name="Google Shape;946;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47" name="Google Shape;947;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48" name="Google Shape;948;p155"/>
          <p:cNvGrpSpPr/>
          <p:nvPr/>
        </p:nvGrpSpPr>
        <p:grpSpPr>
          <a:xfrm>
            <a:off x="7315200" y="3314700"/>
            <a:ext cx="1828800" cy="1828800"/>
            <a:chOff x="7315200" y="3314700"/>
            <a:chExt cx="1828800" cy="1828800"/>
          </a:xfrm>
        </p:grpSpPr>
        <p:sp>
          <p:nvSpPr>
            <p:cNvPr id="949" name="Google Shape;949;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50" name="Google Shape;950;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51" name="Google Shape;951;p155"/>
          <p:cNvGrpSpPr/>
          <p:nvPr/>
        </p:nvGrpSpPr>
        <p:grpSpPr>
          <a:xfrm>
            <a:off x="7315200" y="812200"/>
            <a:ext cx="1828800" cy="1828800"/>
            <a:chOff x="4984800" y="68800"/>
            <a:chExt cx="1828800" cy="1828800"/>
          </a:xfrm>
        </p:grpSpPr>
        <p:sp>
          <p:nvSpPr>
            <p:cNvPr id="952" name="Google Shape;952;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53" name="Google Shape;953;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54" name="Google Shape;954;p155"/>
          <p:cNvGrpSpPr/>
          <p:nvPr/>
        </p:nvGrpSpPr>
        <p:grpSpPr>
          <a:xfrm>
            <a:off x="4654025" y="812200"/>
            <a:ext cx="1828800" cy="1828800"/>
            <a:chOff x="2097925" y="68800"/>
            <a:chExt cx="1828800" cy="1828800"/>
          </a:xfrm>
        </p:grpSpPr>
        <p:sp>
          <p:nvSpPr>
            <p:cNvPr id="955" name="Google Shape;955;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56" name="Google Shape;956;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57" name="Google Shape;957;p155"/>
          <p:cNvGrpSpPr/>
          <p:nvPr/>
        </p:nvGrpSpPr>
        <p:grpSpPr>
          <a:xfrm>
            <a:off x="5983675" y="2061000"/>
            <a:ext cx="1828800" cy="1828800"/>
            <a:chOff x="3543300" y="1543050"/>
            <a:chExt cx="1828800" cy="1828800"/>
          </a:xfrm>
        </p:grpSpPr>
        <p:sp>
          <p:nvSpPr>
            <p:cNvPr id="958" name="Google Shape;958;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59" name="Google Shape;959;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86" name="Google Shape;1186;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92" name="Google Shape;1192;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pic>
        <p:nvPicPr>
          <p:cNvPr id="1198" name="Google Shape;1198;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sp>
        <p:nvSpPr>
          <p:cNvPr id="1199" name="Google Shape;1199;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High availability real-time hypervisor for hosting digital substation virtualized protection and control applications (vPAC)</a:t>
            </a:r>
            <a:endParaRPr sz="1300"/>
          </a:p>
        </p:txBody>
      </p:sp>
      <p:pic>
        <p:nvPicPr>
          <p:cNvPr id="1200" name="Google Shape;1200;p184" title="Screenshot 2025-06-24 at 22.50.47.png"/>
          <p:cNvPicPr preferRelativeResize="0"/>
          <p:nvPr/>
        </p:nvPicPr>
        <p:blipFill>
          <a:blip r:embed="rId4">
            <a:alphaModFix/>
          </a:blip>
          <a:stretch>
            <a:fillRect/>
          </a:stretch>
        </p:blipFill>
        <p:spPr>
          <a:xfrm>
            <a:off x="4811900" y="1059975"/>
            <a:ext cx="3774875" cy="2600474"/>
          </a:xfrm>
          <a:prstGeom prst="rect">
            <a:avLst/>
          </a:prstGeom>
          <a:noFill/>
          <a:ln>
            <a:noFill/>
          </a:ln>
        </p:spPr>
      </p:pic>
      <p:sp>
        <p:nvSpPr>
          <p:cNvPr id="1201" name="Google Shape;1201;p184"/>
          <p:cNvSpPr txBox="1"/>
          <p:nvPr/>
        </p:nvSpPr>
        <p:spPr>
          <a:xfrm>
            <a:off x="0" y="1059975"/>
            <a:ext cx="4572000" cy="29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SEAPATH is an open source software hypervisor designed for IEC 61850 Digital Substation Automation Systems. SEAPATH hosts and runs vPAC (Virtualized Protection, Automation and Control) applications for the power grid.</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Ecosystem agnostic</a:t>
            </a:r>
            <a:r>
              <a:rPr lang="de" sz="1200">
                <a:solidFill>
                  <a:schemeClr val="dk2"/>
                </a:solidFill>
                <a:latin typeface="Roboto Slab Light"/>
                <a:ea typeface="Roboto Slab Light"/>
                <a:cs typeface="Roboto Slab Light"/>
                <a:sym typeface="Roboto Slab Light"/>
              </a:rPr>
              <a:t>, easily used and extended by third parties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High performance</a:t>
            </a:r>
            <a:r>
              <a:rPr lang="de" sz="1200">
                <a:solidFill>
                  <a:schemeClr val="dk2"/>
                </a:solidFill>
                <a:latin typeface="Roboto Slab Light"/>
                <a:ea typeface="Roboto Slab Light"/>
                <a:cs typeface="Roboto Slab Light"/>
                <a:sym typeface="Roboto Slab Light"/>
              </a:rPr>
              <a:t>, ready for IEC 61850 applications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Resilient</a:t>
            </a:r>
            <a:r>
              <a:rPr lang="de" sz="1200">
                <a:solidFill>
                  <a:schemeClr val="dk2"/>
                </a:solidFill>
                <a:latin typeface="Roboto Slab Light"/>
                <a:ea typeface="Roboto Slab Light"/>
                <a:cs typeface="Roboto Slab Light"/>
                <a:sym typeface="Roboto Slab Light"/>
              </a:rPr>
              <a:t>, robust for mission-critical systems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Infrastructure as code</a:t>
            </a:r>
            <a:r>
              <a:rPr lang="de" sz="1200">
                <a:solidFill>
                  <a:schemeClr val="dk2"/>
                </a:solidFill>
                <a:latin typeface="Roboto Slab Light"/>
                <a:ea typeface="Roboto Slab Light"/>
                <a:cs typeface="Roboto Slab Light"/>
                <a:sym typeface="Roboto Slab Light"/>
              </a:rPr>
              <a:t>, allowing automated and remote system management</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Intensive testing</a:t>
            </a:r>
            <a:r>
              <a:rPr lang="de" sz="1200">
                <a:solidFill>
                  <a:schemeClr val="dk2"/>
                </a:solidFill>
                <a:latin typeface="Roboto Slab Light"/>
                <a:ea typeface="Roboto Slab Light"/>
                <a:cs typeface="Roboto Slab Light"/>
                <a:sym typeface="Roboto Slab Light"/>
              </a:rPr>
              <a:t>, guaranteeing capabilities and avoiding regression</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Virtualization</a:t>
            </a:r>
            <a:r>
              <a:rPr lang="de" sz="1200">
                <a:solidFill>
                  <a:schemeClr val="dk2"/>
                </a:solidFill>
                <a:latin typeface="Roboto Slab Light"/>
                <a:ea typeface="Roboto Slab Light"/>
                <a:cs typeface="Roboto Slab Light"/>
                <a:sym typeface="Roboto Slab Light"/>
              </a:rPr>
              <a:t>, to run virtual machines hosting Operational Technology (OT) functions</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p:txBody>
      </p:sp>
      <p:pic>
        <p:nvPicPr>
          <p:cNvPr id="1202" name="Google Shape;1202;p184"/>
          <p:cNvPicPr preferRelativeResize="0"/>
          <p:nvPr/>
        </p:nvPicPr>
        <p:blipFill>
          <a:blip r:embed="rId5">
            <a:alphaModFix/>
          </a:blip>
          <a:stretch>
            <a:fillRect/>
          </a:stretch>
        </p:blipFill>
        <p:spPr>
          <a:xfrm>
            <a:off x="4976888" y="3737376"/>
            <a:ext cx="751840" cy="457200"/>
          </a:xfrm>
          <a:prstGeom prst="rect">
            <a:avLst/>
          </a:prstGeom>
          <a:noFill/>
          <a:ln>
            <a:noFill/>
          </a:ln>
        </p:spPr>
      </p:pic>
      <p:pic>
        <p:nvPicPr>
          <p:cNvPr id="1203" name="Google Shape;1203;p184"/>
          <p:cNvPicPr preferRelativeResize="0"/>
          <p:nvPr/>
        </p:nvPicPr>
        <p:blipFill>
          <a:blip r:embed="rId6">
            <a:alphaModFix/>
          </a:blip>
          <a:stretch>
            <a:fillRect/>
          </a:stretch>
        </p:blipFill>
        <p:spPr>
          <a:xfrm>
            <a:off x="5549130" y="4214795"/>
            <a:ext cx="607776" cy="356048"/>
          </a:xfrm>
          <a:prstGeom prst="rect">
            <a:avLst/>
          </a:prstGeom>
          <a:noFill/>
          <a:ln>
            <a:noFill/>
          </a:ln>
        </p:spPr>
      </p:pic>
      <p:pic>
        <p:nvPicPr>
          <p:cNvPr id="1204" name="Google Shape;1204;p184"/>
          <p:cNvPicPr preferRelativeResize="0"/>
          <p:nvPr/>
        </p:nvPicPr>
        <p:blipFill>
          <a:blip r:embed="rId7">
            <a:alphaModFix/>
          </a:blip>
          <a:stretch>
            <a:fillRect/>
          </a:stretch>
        </p:blipFill>
        <p:spPr>
          <a:xfrm>
            <a:off x="4481314" y="4223462"/>
            <a:ext cx="999511" cy="338700"/>
          </a:xfrm>
          <a:prstGeom prst="rect">
            <a:avLst/>
          </a:prstGeom>
          <a:noFill/>
          <a:ln>
            <a:noFill/>
          </a:ln>
        </p:spPr>
      </p:pic>
      <p:pic>
        <p:nvPicPr>
          <p:cNvPr id="1205" name="Google Shape;1205;p184"/>
          <p:cNvPicPr preferRelativeResize="0"/>
          <p:nvPr/>
        </p:nvPicPr>
        <p:blipFill>
          <a:blip r:embed="rId8">
            <a:alphaModFix/>
          </a:blip>
          <a:stretch>
            <a:fillRect/>
          </a:stretch>
        </p:blipFill>
        <p:spPr>
          <a:xfrm>
            <a:off x="6689458" y="3840094"/>
            <a:ext cx="1253424" cy="266530"/>
          </a:xfrm>
          <a:prstGeom prst="rect">
            <a:avLst/>
          </a:prstGeom>
          <a:noFill/>
          <a:ln>
            <a:noFill/>
          </a:ln>
        </p:spPr>
      </p:pic>
      <p:pic>
        <p:nvPicPr>
          <p:cNvPr id="1206" name="Google Shape;1206;p184"/>
          <p:cNvPicPr preferRelativeResize="0"/>
          <p:nvPr/>
        </p:nvPicPr>
        <p:blipFill rotWithShape="1">
          <a:blip r:embed="rId9">
            <a:alphaModFix/>
          </a:blip>
          <a:srcRect b="29839" l="19289" r="19319" t="33151"/>
          <a:stretch/>
        </p:blipFill>
        <p:spPr>
          <a:xfrm>
            <a:off x="4919674" y="4814732"/>
            <a:ext cx="866273" cy="281240"/>
          </a:xfrm>
          <a:prstGeom prst="rect">
            <a:avLst/>
          </a:prstGeom>
          <a:noFill/>
          <a:ln>
            <a:noFill/>
          </a:ln>
        </p:spPr>
      </p:pic>
      <p:pic>
        <p:nvPicPr>
          <p:cNvPr id="1207" name="Google Shape;1207;p184"/>
          <p:cNvPicPr preferRelativeResize="0"/>
          <p:nvPr/>
        </p:nvPicPr>
        <p:blipFill rotWithShape="1">
          <a:blip r:embed="rId10">
            <a:alphaModFix/>
          </a:blip>
          <a:srcRect b="37882" l="10934" r="11074" t="36840"/>
          <a:stretch/>
        </p:blipFill>
        <p:spPr>
          <a:xfrm>
            <a:off x="5990057" y="4723104"/>
            <a:ext cx="1309580" cy="266525"/>
          </a:xfrm>
          <a:prstGeom prst="rect">
            <a:avLst/>
          </a:prstGeom>
          <a:noFill/>
          <a:ln>
            <a:noFill/>
          </a:ln>
        </p:spPr>
      </p:pic>
      <p:pic>
        <p:nvPicPr>
          <p:cNvPr id="1208" name="Google Shape;1208;p184"/>
          <p:cNvPicPr preferRelativeResize="0"/>
          <p:nvPr/>
        </p:nvPicPr>
        <p:blipFill>
          <a:blip r:embed="rId11">
            <a:alphaModFix/>
          </a:blip>
          <a:stretch>
            <a:fillRect/>
          </a:stretch>
        </p:blipFill>
        <p:spPr>
          <a:xfrm>
            <a:off x="7604191" y="4678975"/>
            <a:ext cx="338686" cy="338700"/>
          </a:xfrm>
          <a:prstGeom prst="rect">
            <a:avLst/>
          </a:prstGeom>
          <a:noFill/>
          <a:ln>
            <a:noFill/>
          </a:ln>
        </p:spPr>
      </p:pic>
      <p:pic>
        <p:nvPicPr>
          <p:cNvPr id="1209" name="Google Shape;1209;p184"/>
          <p:cNvPicPr preferRelativeResize="0"/>
          <p:nvPr/>
        </p:nvPicPr>
        <p:blipFill>
          <a:blip r:embed="rId12">
            <a:alphaModFix/>
          </a:blip>
          <a:stretch>
            <a:fillRect/>
          </a:stretch>
        </p:blipFill>
        <p:spPr>
          <a:xfrm>
            <a:off x="6286836" y="4249414"/>
            <a:ext cx="866253" cy="286775"/>
          </a:xfrm>
          <a:prstGeom prst="rect">
            <a:avLst/>
          </a:prstGeom>
          <a:noFill/>
          <a:ln>
            <a:noFill/>
          </a:ln>
        </p:spPr>
      </p:pic>
      <p:pic>
        <p:nvPicPr>
          <p:cNvPr id="1210" name="Google Shape;1210;p184"/>
          <p:cNvPicPr preferRelativeResize="0"/>
          <p:nvPr/>
        </p:nvPicPr>
        <p:blipFill>
          <a:blip r:embed="rId13">
            <a:alphaModFix/>
          </a:blip>
          <a:stretch>
            <a:fillRect/>
          </a:stretch>
        </p:blipFill>
        <p:spPr>
          <a:xfrm>
            <a:off x="5806078" y="3829969"/>
            <a:ext cx="751825" cy="286780"/>
          </a:xfrm>
          <a:prstGeom prst="rect">
            <a:avLst/>
          </a:prstGeom>
          <a:noFill/>
          <a:ln>
            <a:noFill/>
          </a:ln>
        </p:spPr>
      </p:pic>
      <p:pic>
        <p:nvPicPr>
          <p:cNvPr id="1211" name="Google Shape;1211;p184"/>
          <p:cNvPicPr preferRelativeResize="0"/>
          <p:nvPr/>
        </p:nvPicPr>
        <p:blipFill>
          <a:blip r:embed="rId14">
            <a:alphaModFix/>
          </a:blip>
          <a:stretch>
            <a:fillRect/>
          </a:stretch>
        </p:blipFill>
        <p:spPr>
          <a:xfrm>
            <a:off x="7283025" y="4263050"/>
            <a:ext cx="1253425" cy="259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218" name="Google Shape;1218;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219" name="Google Shape;1219;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220" name="Google Shape;1220;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221" name="Google Shape;1221;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22" name="Google Shape;1222;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23" name="Google Shape;1223;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30" name="Google Shape;1230;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31" name="Google Shape;1231;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32" name="Google Shape;1232;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33" name="Google Shape;1233;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34" name="Google Shape;1234;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35" name="Google Shape;1235;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36" name="Google Shape;1236;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42" name="Google Shape;1242;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pic>
        <p:nvPicPr>
          <p:cNvPr id="1248" name="Google Shape;1248;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49" name="Google Shape;1249;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50" name="Google Shape;1250;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51" name="Google Shape;1251;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52" name="Google Shape;1252;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53" name="Google Shape;1253;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54" name="Google Shape;1254;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55" name="Google Shape;1255;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id="1261" name="Google Shape;1261;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62" name="Google Shape;1262;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63" name="Google Shape;1263;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64" name="Google Shape;1264;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65" name="Google Shape;1265;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71" name="Google Shape;1271;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78" name="Google Shape;1278;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79" name="Google Shape;1279;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80" name="Google Shape;1280;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81" name="Google Shape;1281;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82" name="Google Shape;1282;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83" name="Google Shape;1283;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65" name="Google Shape;965;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66" name="Google Shape;966;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67" name="Google Shape;967;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68" name="Google Shape;968;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90" name="Google Shape;1290;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91" name="Google Shape;1291;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92" name="Google Shape;1292;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93" name="Google Shape;1293;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94" name="Google Shape;1294;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95" name="Google Shape;1295;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96" name="Google Shape;1296;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97" name="Google Shape;1297;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98" name="Google Shape;1298;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305" name="Google Shape;1305;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306" name="Google Shape;1306;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307" name="Google Shape;1307;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308" name="Google Shape;1308;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309" name="Google Shape;1309;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310" name="Google Shape;1310;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311" name="Google Shape;1311;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318" name="Google Shape;1318;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319" name="Google Shape;1319;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320" name="Google Shape;1320;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321" name="Google Shape;1321;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22" name="Google Shape;1322;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23" name="Google Shape;1323;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24" name="Google Shape;1324;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9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31" name="Google Shape;1331;p195"/>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32" name="Google Shape;1332;p195"/>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33" name="Google Shape;1333;p195"/>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34" name="Google Shape;1334;p195"/>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35" name="Google Shape;1335;p19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36" name="Google Shape;1336;p195"/>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37" name="Google Shape;1337;p195"/>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9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43" name="Google Shape;1343;p19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9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50" name="Google Shape;1350;p197"/>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51" name="Google Shape;1351;p197"/>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52" name="Google Shape;1352;p197"/>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53" name="Google Shape;1353;p19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60" name="Google Shape;1360;p198"/>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61" name="Google Shape;1361;p198"/>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62" name="Google Shape;1362;p198"/>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63" name="Google Shape;1363;p198"/>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64" name="Google Shape;136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65" name="Google Shape;1365;p198"/>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199"/>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72" name="Google Shape;1372;p199"/>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73" name="Google Shape;1373;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74" name="Google Shape;1374;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75" name="Google Shape;1375;p199"/>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76" name="Google Shape;1376;p199"/>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77" name="Google Shape;1377;p199"/>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0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84" name="Google Shape;1384;p200"/>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85" name="Google Shape;1385;p200"/>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86" name="Google Shape;1386;p200"/>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87" name="Google Shape;1387;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0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94" name="Google Shape;1394;p201"/>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95" name="Google Shape;1395;p201"/>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96" name="Google Shape;1396;p201"/>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97" name="Google Shape;1397;p201"/>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98" name="Google Shape;1398;p201"/>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9" name="Google Shape;1399;p201"/>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400" name="Google Shape;1400;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Creates a common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75" name="Google Shape;975;p157" title="Screenshot 2026-01-05 at 12.13.03 PM.png"/>
          <p:cNvPicPr preferRelativeResize="0"/>
          <p:nvPr/>
        </p:nvPicPr>
        <p:blipFill>
          <a:blip r:embed="rId3">
            <a:alphaModFix/>
          </a:blip>
          <a:stretch>
            <a:fillRect/>
          </a:stretch>
        </p:blipFill>
        <p:spPr>
          <a:xfrm>
            <a:off x="3904937" y="0"/>
            <a:ext cx="5239063"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407" name="Google Shape;1407;p202"/>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408" name="Google Shape;1408;p202"/>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9" name="Google Shape;1409;p202"/>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10" name="Google Shape;1410;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0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6842"/>
              <a:buNone/>
            </a:pPr>
            <a:r>
              <a:rPr lang="de" sz="1900"/>
              <a:t>Secure, interoperable ecosystem to streamline the cybersecurity, deployment, scaling and operation of next-generation grid edge computing and applications</a:t>
            </a:r>
            <a:endParaRPr sz="1900"/>
          </a:p>
        </p:txBody>
      </p:sp>
      <p:sp>
        <p:nvSpPr>
          <p:cNvPr id="1417" name="Google Shape;1417;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GEISA (Grid Edge Interoperability &amp; Security Alliance) is a project that provides a secure, vendor-neutral specification for grid edge computing. It creates a common foundation for running applications on devices like smart meters, which streamlines deployment, reduces cybersecurity risks, and accelerates innovation in grid operations.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Vendor-Neutral Specification:</a:t>
            </a:r>
            <a:r>
              <a:rPr lang="de" sz="1100">
                <a:solidFill>
                  <a:schemeClr val="dk2"/>
                </a:solidFill>
                <a:latin typeface="Roboto Slab Light"/>
                <a:ea typeface="Roboto Slab Light"/>
                <a:cs typeface="Roboto Slab Light"/>
                <a:sym typeface="Roboto Slab Light"/>
              </a:rPr>
              <a:t> Defines a uniform runtime environment for grid edge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a:t>
            </a:r>
            <a:r>
              <a:rPr lang="de" sz="1100">
                <a:solidFill>
                  <a:schemeClr val="dk2"/>
                </a:solidFill>
                <a:latin typeface="Roboto Slab Light"/>
                <a:ea typeface="Roboto Slab Light"/>
                <a:cs typeface="Roboto Slab Light"/>
                <a:sym typeface="Roboto Slab Light"/>
              </a:rPr>
              <a:t> Creates a secure ecosystem to reduce risks and the audit burden.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Application Deployment:</a:t>
            </a:r>
            <a:r>
              <a:rPr lang="de" sz="1100">
                <a:solidFill>
                  <a:schemeClr val="dk2"/>
                </a:solidFill>
                <a:latin typeface="Roboto Slab Light"/>
                <a:ea typeface="Roboto Slab Light"/>
                <a:cs typeface="Roboto Slab Light"/>
                <a:sym typeface="Roboto Slab Light"/>
              </a:rPr>
              <a:t> Standardizes the management and deployment of edge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Enables utilities to run multi-vendor applications on one fleet.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Operations:</a:t>
            </a:r>
            <a:r>
              <a:rPr lang="de" sz="1100">
                <a:solidFill>
                  <a:schemeClr val="dk2"/>
                </a:solidFill>
                <a:latin typeface="Roboto Slab Light"/>
                <a:ea typeface="Roboto Slab Light"/>
                <a:cs typeface="Roboto Slab Light"/>
                <a:sym typeface="Roboto Slab Light"/>
              </a:rPr>
              <a:t> Supports advanced functionality for grid operations and AI.</a:t>
            </a:r>
            <a:endParaRPr sz="1100">
              <a:solidFill>
                <a:schemeClr val="dk2"/>
              </a:solidFill>
              <a:latin typeface="Roboto Slab Light"/>
              <a:ea typeface="Roboto Slab Light"/>
              <a:cs typeface="Roboto Slab Light"/>
              <a:sym typeface="Roboto Slab Light"/>
            </a:endParaRPr>
          </a:p>
        </p:txBody>
      </p:sp>
      <p:pic>
        <p:nvPicPr>
          <p:cNvPr id="1418" name="Google Shape;1418;p203" title="geisa-horizontal-white.png"/>
          <p:cNvPicPr preferRelativeResize="0"/>
          <p:nvPr/>
        </p:nvPicPr>
        <p:blipFill>
          <a:blip r:embed="rId3">
            <a:alphaModFix/>
          </a:blip>
          <a:stretch>
            <a:fillRect/>
          </a:stretch>
        </p:blipFill>
        <p:spPr>
          <a:xfrm>
            <a:off x="0" y="60488"/>
            <a:ext cx="2806628" cy="908125"/>
          </a:xfrm>
          <a:prstGeom prst="rect">
            <a:avLst/>
          </a:prstGeom>
          <a:noFill/>
          <a:ln>
            <a:noFill/>
          </a:ln>
        </p:spPr>
      </p:pic>
      <p:pic>
        <p:nvPicPr>
          <p:cNvPr id="1419" name="Google Shape;1419;p203"/>
          <p:cNvPicPr preferRelativeResize="0"/>
          <p:nvPr/>
        </p:nvPicPr>
        <p:blipFill>
          <a:blip r:embed="rId4">
            <a:alphaModFix/>
          </a:blip>
          <a:stretch>
            <a:fillRect/>
          </a:stretch>
        </p:blipFill>
        <p:spPr>
          <a:xfrm>
            <a:off x="4520338" y="1068463"/>
            <a:ext cx="4527600" cy="2352347"/>
          </a:xfrm>
          <a:prstGeom prst="rect">
            <a:avLst/>
          </a:prstGeom>
          <a:noFill/>
          <a:ln>
            <a:noFill/>
          </a:ln>
        </p:spPr>
      </p:pic>
      <p:pic>
        <p:nvPicPr>
          <p:cNvPr id="1420" name="Google Shape;1420;p203"/>
          <p:cNvPicPr preferRelativeResize="0"/>
          <p:nvPr/>
        </p:nvPicPr>
        <p:blipFill>
          <a:blip r:embed="rId5">
            <a:alphaModFix/>
          </a:blip>
          <a:stretch>
            <a:fillRect/>
          </a:stretch>
        </p:blipFill>
        <p:spPr>
          <a:xfrm>
            <a:off x="5850895" y="3654450"/>
            <a:ext cx="816450" cy="289825"/>
          </a:xfrm>
          <a:prstGeom prst="rect">
            <a:avLst/>
          </a:prstGeom>
          <a:noFill/>
          <a:ln>
            <a:noFill/>
          </a:ln>
        </p:spPr>
      </p:pic>
      <p:pic>
        <p:nvPicPr>
          <p:cNvPr id="1421" name="Google Shape;1421;p203"/>
          <p:cNvPicPr preferRelativeResize="0"/>
          <p:nvPr/>
        </p:nvPicPr>
        <p:blipFill rotWithShape="1">
          <a:blip r:embed="rId6">
            <a:alphaModFix/>
          </a:blip>
          <a:srcRect b="0" l="7109" r="14680" t="16736"/>
          <a:stretch/>
        </p:blipFill>
        <p:spPr>
          <a:xfrm>
            <a:off x="6838812" y="3628625"/>
            <a:ext cx="909950" cy="329375"/>
          </a:xfrm>
          <a:prstGeom prst="rect">
            <a:avLst/>
          </a:prstGeom>
          <a:noFill/>
          <a:ln>
            <a:noFill/>
          </a:ln>
        </p:spPr>
      </p:pic>
      <p:pic>
        <p:nvPicPr>
          <p:cNvPr id="1422" name="Google Shape;1422;p203"/>
          <p:cNvPicPr preferRelativeResize="0"/>
          <p:nvPr/>
        </p:nvPicPr>
        <p:blipFill>
          <a:blip r:embed="rId7">
            <a:alphaModFix/>
          </a:blip>
          <a:stretch>
            <a:fillRect/>
          </a:stretch>
        </p:blipFill>
        <p:spPr>
          <a:xfrm>
            <a:off x="6856028" y="4044144"/>
            <a:ext cx="1295050" cy="265719"/>
          </a:xfrm>
          <a:prstGeom prst="rect">
            <a:avLst/>
          </a:prstGeom>
          <a:noFill/>
          <a:ln>
            <a:noFill/>
          </a:ln>
        </p:spPr>
      </p:pic>
      <p:pic>
        <p:nvPicPr>
          <p:cNvPr id="1423" name="Google Shape;1423;p203"/>
          <p:cNvPicPr preferRelativeResize="0"/>
          <p:nvPr/>
        </p:nvPicPr>
        <p:blipFill>
          <a:blip r:embed="rId8">
            <a:alphaModFix/>
          </a:blip>
          <a:stretch>
            <a:fillRect/>
          </a:stretch>
        </p:blipFill>
        <p:spPr>
          <a:xfrm>
            <a:off x="5466623" y="4051925"/>
            <a:ext cx="1200726" cy="250150"/>
          </a:xfrm>
          <a:prstGeom prst="rect">
            <a:avLst/>
          </a:prstGeom>
          <a:noFill/>
          <a:ln>
            <a:noFill/>
          </a:ln>
        </p:spPr>
      </p:pic>
      <p:pic>
        <p:nvPicPr>
          <p:cNvPr id="1424" name="Google Shape;1424;p203"/>
          <p:cNvPicPr preferRelativeResize="0"/>
          <p:nvPr/>
        </p:nvPicPr>
        <p:blipFill>
          <a:blip r:embed="rId9">
            <a:alphaModFix/>
          </a:blip>
          <a:stretch>
            <a:fillRect/>
          </a:stretch>
        </p:blipFill>
        <p:spPr>
          <a:xfrm>
            <a:off x="5477575" y="4409727"/>
            <a:ext cx="1295048" cy="262424"/>
          </a:xfrm>
          <a:prstGeom prst="rect">
            <a:avLst/>
          </a:prstGeom>
          <a:noFill/>
          <a:ln>
            <a:noFill/>
          </a:ln>
        </p:spPr>
      </p:pic>
      <p:pic>
        <p:nvPicPr>
          <p:cNvPr id="1425" name="Google Shape;1425;p203"/>
          <p:cNvPicPr preferRelativeResize="0"/>
          <p:nvPr/>
        </p:nvPicPr>
        <p:blipFill>
          <a:blip r:embed="rId10">
            <a:alphaModFix/>
          </a:blip>
          <a:stretch>
            <a:fillRect/>
          </a:stretch>
        </p:blipFill>
        <p:spPr>
          <a:xfrm>
            <a:off x="6951361" y="4396025"/>
            <a:ext cx="684860" cy="289825"/>
          </a:xfrm>
          <a:prstGeom prst="rect">
            <a:avLst/>
          </a:prstGeom>
          <a:noFill/>
          <a:ln>
            <a:noFill/>
          </a:ln>
        </p:spPr>
      </p:pic>
      <p:pic>
        <p:nvPicPr>
          <p:cNvPr id="1426" name="Google Shape;1426;p203"/>
          <p:cNvPicPr preferRelativeResize="0"/>
          <p:nvPr/>
        </p:nvPicPr>
        <p:blipFill>
          <a:blip r:embed="rId11">
            <a:alphaModFix/>
          </a:blip>
          <a:stretch>
            <a:fillRect/>
          </a:stretch>
        </p:blipFill>
        <p:spPr>
          <a:xfrm>
            <a:off x="5361342" y="4779798"/>
            <a:ext cx="1411282" cy="250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0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Microgrid orchestrator designed to enhance grid resilience and flexibility</a:t>
            </a:r>
            <a:endParaRPr sz="1900"/>
          </a:p>
        </p:txBody>
      </p:sp>
      <p:sp>
        <p:nvSpPr>
          <p:cNvPr id="1433" name="Google Shape;1433;p20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Hyphae is a microgrid initiative that automates the peer-to-peer distribution of renewable energy, focused on building an interoperable, AC- and DC-ready microgrid platform. Hyphae aims to make microgrids more resilient and flexible, enabling them to operate autonomously and connect seamlessly to the electrical distribution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Automation:</a:t>
            </a:r>
            <a:r>
              <a:rPr lang="de" sz="1100">
                <a:solidFill>
                  <a:schemeClr val="dk2"/>
                </a:solidFill>
                <a:latin typeface="Roboto Slab Light"/>
                <a:ea typeface="Roboto Slab Light"/>
                <a:cs typeface="Roboto Slab Light"/>
                <a:sym typeface="Roboto Slab Light"/>
              </a:rPr>
              <a:t> Automates the peer-to-peer distribution of locally-produced renewable energy.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AC/DC Interoperability:</a:t>
            </a:r>
            <a:r>
              <a:rPr lang="de" sz="1100">
                <a:solidFill>
                  <a:schemeClr val="dk2"/>
                </a:solidFill>
                <a:latin typeface="Roboto Slab Light"/>
                <a:ea typeface="Roboto Slab Light"/>
                <a:cs typeface="Roboto Slab Light"/>
                <a:sym typeface="Roboto Slab Light"/>
              </a:rPr>
              <a:t> Designed to work with both AC and DC grids to maximize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Autonomous Operation:</a:t>
            </a:r>
            <a:r>
              <a:rPr lang="de" sz="1100">
                <a:solidFill>
                  <a:schemeClr val="dk2"/>
                </a:solidFill>
                <a:latin typeface="Roboto Slab Light"/>
                <a:ea typeface="Roboto Slab Light"/>
                <a:cs typeface="Roboto Slab Light"/>
                <a:sym typeface="Roboto Slab Light"/>
              </a:rPr>
              <a:t> Enables microgrids to be self-contained and operational when disconnected from the main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Helps to make microgrids more resilient and better equipped to handle energy fluctuations.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Facilitates the use of decentralized energy resources and off-grid electrification.</a:t>
            </a:r>
            <a:endParaRPr sz="1100">
              <a:solidFill>
                <a:schemeClr val="dk2"/>
              </a:solidFill>
              <a:latin typeface="Roboto Slab Light"/>
              <a:ea typeface="Roboto Slab Light"/>
              <a:cs typeface="Roboto Slab Light"/>
              <a:sym typeface="Roboto Slab Light"/>
            </a:endParaRPr>
          </a:p>
        </p:txBody>
      </p:sp>
      <p:pic>
        <p:nvPicPr>
          <p:cNvPr id="1434" name="Google Shape;1434;p204" title="hyphae-horizontal-white.png"/>
          <p:cNvPicPr preferRelativeResize="0"/>
          <p:nvPr/>
        </p:nvPicPr>
        <p:blipFill>
          <a:blip r:embed="rId3">
            <a:alphaModFix/>
          </a:blip>
          <a:stretch>
            <a:fillRect/>
          </a:stretch>
        </p:blipFill>
        <p:spPr>
          <a:xfrm>
            <a:off x="0" y="90421"/>
            <a:ext cx="2673675" cy="848250"/>
          </a:xfrm>
          <a:prstGeom prst="rect">
            <a:avLst/>
          </a:prstGeom>
          <a:noFill/>
          <a:ln>
            <a:noFill/>
          </a:ln>
        </p:spPr>
      </p:pic>
      <p:pic>
        <p:nvPicPr>
          <p:cNvPr id="1435" name="Google Shape;1435;p204"/>
          <p:cNvPicPr preferRelativeResize="0"/>
          <p:nvPr/>
        </p:nvPicPr>
        <p:blipFill>
          <a:blip r:embed="rId4">
            <a:alphaModFix/>
          </a:blip>
          <a:stretch>
            <a:fillRect/>
          </a:stretch>
        </p:blipFill>
        <p:spPr>
          <a:xfrm>
            <a:off x="4724400" y="1070888"/>
            <a:ext cx="4267200" cy="2363372"/>
          </a:xfrm>
          <a:prstGeom prst="rect">
            <a:avLst/>
          </a:prstGeom>
          <a:noFill/>
          <a:ln>
            <a:noFill/>
          </a:ln>
        </p:spPr>
      </p:pic>
      <p:pic>
        <p:nvPicPr>
          <p:cNvPr id="1436" name="Google Shape;1436;p204"/>
          <p:cNvPicPr preferRelativeResize="0"/>
          <p:nvPr/>
        </p:nvPicPr>
        <p:blipFill>
          <a:blip r:embed="rId5">
            <a:alphaModFix/>
          </a:blip>
          <a:stretch>
            <a:fillRect/>
          </a:stretch>
        </p:blipFill>
        <p:spPr>
          <a:xfrm>
            <a:off x="6305550" y="3434250"/>
            <a:ext cx="1104900" cy="1104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Friendly and compliant implementations of OpenADR 2.0b and OpenADR 3.0</a:t>
            </a:r>
            <a:endParaRPr sz="1900"/>
          </a:p>
        </p:txBody>
      </p:sp>
      <p:sp>
        <p:nvSpPr>
          <p:cNvPr id="1443" name="Google Shape;1443;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OpenLEADR is an LF Energy project providing free and open source implementations of the Open Automated Demand Response (OpenADR) protocol – an industry standard for enabling energy flexibility across grids, devices, and services. With the release of a new Rust-based implementation of OpenADR 3.0, OpenLEADR now supports both legacy and next-generation OpenADR deployments through two maintained versions: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2.0</a:t>
            </a:r>
            <a:r>
              <a:rPr lang="de" sz="1100">
                <a:solidFill>
                  <a:schemeClr val="dk2"/>
                </a:solidFill>
                <a:latin typeface="Roboto Slab Light"/>
                <a:ea typeface="Roboto Slab Light"/>
                <a:cs typeface="Roboto Slab Light"/>
                <a:sym typeface="Roboto Slab Light"/>
              </a:rPr>
              <a:t> – Python-based implementation of OpenADR 2.0b (IEC 62746-10-1 ED1)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3.0</a:t>
            </a:r>
            <a:r>
              <a:rPr lang="de" sz="1100">
                <a:solidFill>
                  <a:schemeClr val="dk2"/>
                </a:solidFill>
                <a:latin typeface="Roboto Slab Light"/>
                <a:ea typeface="Roboto Slab Light"/>
                <a:cs typeface="Roboto Slab Light"/>
                <a:sym typeface="Roboto Slab Light"/>
              </a:rPr>
              <a:t> – Rust-based implementation of OpenADR 3.0 (currently in pre-standardization)</a:t>
            </a:r>
            <a:endParaRPr sz="1100">
              <a:solidFill>
                <a:schemeClr val="dk2"/>
              </a:solidFill>
              <a:latin typeface="Roboto Slab Light"/>
              <a:ea typeface="Roboto Slab Light"/>
              <a:cs typeface="Roboto Slab Light"/>
              <a:sym typeface="Roboto Slab Light"/>
            </a:endParaRPr>
          </a:p>
        </p:txBody>
      </p:sp>
      <p:pic>
        <p:nvPicPr>
          <p:cNvPr id="1444" name="Google Shape;1444;p205" title="openleadr-horizontal-white.png"/>
          <p:cNvPicPr preferRelativeResize="0"/>
          <p:nvPr/>
        </p:nvPicPr>
        <p:blipFill>
          <a:blip r:embed="rId3">
            <a:alphaModFix/>
          </a:blip>
          <a:stretch>
            <a:fillRect/>
          </a:stretch>
        </p:blipFill>
        <p:spPr>
          <a:xfrm>
            <a:off x="0" y="187406"/>
            <a:ext cx="2720349" cy="654300"/>
          </a:xfrm>
          <a:prstGeom prst="rect">
            <a:avLst/>
          </a:prstGeom>
          <a:noFill/>
          <a:ln>
            <a:noFill/>
          </a:ln>
        </p:spPr>
      </p:pic>
      <p:pic>
        <p:nvPicPr>
          <p:cNvPr id="1445" name="Google Shape;1445;p205"/>
          <p:cNvPicPr preferRelativeResize="0"/>
          <p:nvPr/>
        </p:nvPicPr>
        <p:blipFill>
          <a:blip r:embed="rId4">
            <a:alphaModFix/>
          </a:blip>
          <a:stretch>
            <a:fillRect/>
          </a:stretch>
        </p:blipFill>
        <p:spPr>
          <a:xfrm>
            <a:off x="5280649" y="3459253"/>
            <a:ext cx="1079174" cy="599525"/>
          </a:xfrm>
          <a:prstGeom prst="rect">
            <a:avLst/>
          </a:prstGeom>
          <a:noFill/>
          <a:ln>
            <a:noFill/>
          </a:ln>
        </p:spPr>
      </p:pic>
      <p:pic>
        <p:nvPicPr>
          <p:cNvPr id="1446" name="Google Shape;1446;p205"/>
          <p:cNvPicPr preferRelativeResize="0"/>
          <p:nvPr/>
        </p:nvPicPr>
        <p:blipFill>
          <a:blip r:embed="rId5">
            <a:alphaModFix/>
          </a:blip>
          <a:stretch>
            <a:fillRect/>
          </a:stretch>
        </p:blipFill>
        <p:spPr>
          <a:xfrm>
            <a:off x="6547391" y="3459244"/>
            <a:ext cx="1606009" cy="654300"/>
          </a:xfrm>
          <a:prstGeom prst="rect">
            <a:avLst/>
          </a:prstGeom>
          <a:noFill/>
          <a:ln>
            <a:noFill/>
          </a:ln>
        </p:spPr>
      </p:pic>
      <p:pic>
        <p:nvPicPr>
          <p:cNvPr id="1447" name="Google Shape;1447;p205"/>
          <p:cNvPicPr preferRelativeResize="0"/>
          <p:nvPr/>
        </p:nvPicPr>
        <p:blipFill>
          <a:blip r:embed="rId6">
            <a:alphaModFix/>
          </a:blip>
          <a:stretch>
            <a:fillRect/>
          </a:stretch>
        </p:blipFill>
        <p:spPr>
          <a:xfrm>
            <a:off x="6122475" y="4151300"/>
            <a:ext cx="807900" cy="807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Open Renewable Energy Systems</a:t>
            </a:r>
            <a:endParaRPr sz="1900"/>
          </a:p>
        </p:txBody>
      </p:sp>
      <p:sp>
        <p:nvSpPr>
          <p:cNvPr id="1454" name="Google Shape;1454;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ORES (Open Renewable Energy Systems) is an initiative that develops open standards and a flexible architecture for interoperable, modular, and intelligent energy systems. It supports a broad range of initiatives, from clean energy asset integration to the simulation of autonomous energy networks, to empower communities in the energy transition.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Architecture:</a:t>
            </a:r>
            <a:r>
              <a:rPr lang="de" sz="1100">
                <a:solidFill>
                  <a:schemeClr val="dk2"/>
                </a:solidFill>
                <a:latin typeface="Roboto Slab Light"/>
                <a:ea typeface="Roboto Slab Light"/>
                <a:cs typeface="Roboto Slab Light"/>
                <a:sym typeface="Roboto Slab Light"/>
              </a:rPr>
              <a:t> Creates open standards and APIs for renewable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plug-and-play microgrid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Addresses fragmentation with common standards for energy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Community-Driven Innovation:</a:t>
            </a:r>
            <a:r>
              <a:rPr lang="de" sz="1100">
                <a:solidFill>
                  <a:schemeClr val="dk2"/>
                </a:solidFill>
                <a:latin typeface="Roboto Slab Light"/>
                <a:ea typeface="Roboto Slab Light"/>
                <a:cs typeface="Roboto Slab Light"/>
                <a:sym typeface="Roboto Slab Light"/>
              </a:rPr>
              <a:t> Supports community workstreams like Generative AI for Autonomous Renewable Energy (GAIFARE).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Provides a foundation for scalable, decentralized energy systems.</a:t>
            </a:r>
            <a:endParaRPr sz="1100">
              <a:solidFill>
                <a:schemeClr val="dk2"/>
              </a:solidFill>
              <a:latin typeface="Roboto Slab Light"/>
              <a:ea typeface="Roboto Slab Light"/>
              <a:cs typeface="Roboto Slab Light"/>
              <a:sym typeface="Roboto Slab Light"/>
            </a:endParaRPr>
          </a:p>
        </p:txBody>
      </p:sp>
      <p:pic>
        <p:nvPicPr>
          <p:cNvPr id="1455" name="Google Shape;1455;p206" title="ores-open-renewal-energy-systems-horizontal-white.png"/>
          <p:cNvPicPr preferRelativeResize="0"/>
          <p:nvPr/>
        </p:nvPicPr>
        <p:blipFill>
          <a:blip r:embed="rId3">
            <a:alphaModFix/>
          </a:blip>
          <a:stretch>
            <a:fillRect/>
          </a:stretch>
        </p:blipFill>
        <p:spPr>
          <a:xfrm>
            <a:off x="0" y="76850"/>
            <a:ext cx="2099323" cy="875399"/>
          </a:xfrm>
          <a:prstGeom prst="rect">
            <a:avLst/>
          </a:prstGeom>
          <a:noFill/>
          <a:ln>
            <a:noFill/>
          </a:ln>
        </p:spPr>
      </p:pic>
      <p:pic>
        <p:nvPicPr>
          <p:cNvPr id="1456" name="Google Shape;1456;p206"/>
          <p:cNvPicPr preferRelativeResize="0"/>
          <p:nvPr/>
        </p:nvPicPr>
        <p:blipFill>
          <a:blip r:embed="rId4">
            <a:alphaModFix/>
          </a:blip>
          <a:stretch>
            <a:fillRect/>
          </a:stretch>
        </p:blipFill>
        <p:spPr>
          <a:xfrm>
            <a:off x="6062569" y="4067374"/>
            <a:ext cx="1750781" cy="875400"/>
          </a:xfrm>
          <a:prstGeom prst="rect">
            <a:avLst/>
          </a:prstGeom>
          <a:noFill/>
          <a:ln>
            <a:noFill/>
          </a:ln>
        </p:spPr>
      </p:pic>
      <p:pic>
        <p:nvPicPr>
          <p:cNvPr id="1457" name="Google Shape;1457;p206"/>
          <p:cNvPicPr preferRelativeResize="0"/>
          <p:nvPr/>
        </p:nvPicPr>
        <p:blipFill>
          <a:blip r:embed="rId5">
            <a:alphaModFix/>
          </a:blip>
          <a:stretch>
            <a:fillRect/>
          </a:stretch>
        </p:blipFill>
        <p:spPr>
          <a:xfrm>
            <a:off x="4804363" y="1482388"/>
            <a:ext cx="4267200" cy="231337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0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63" name="Google Shape;1463;p20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70" name="Google Shape;1470;p208"/>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71" name="Google Shape;1471;p208"/>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72" name="Google Shape;1472;p208"/>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73" name="Google Shape;1473;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74" name="Google Shape;1474;p208"/>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75" name="Google Shape;1475;p208"/>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76" name="Google Shape;1476;p208"/>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77" name="Google Shape;1477;p208"/>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78" name="Google Shape;1478;p208"/>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79" name="Google Shape;1479;p208"/>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209"/>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86" name="Google Shape;1486;p20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87" name="Google Shape;1487;p209"/>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88" name="Google Shape;1488;p209"/>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89" name="Google Shape;1489;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96" name="Google Shape;1496;p21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97" name="Google Shape;1497;p210"/>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98" name="Google Shape;1498;p210"/>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99" name="Google Shape;1499;p210"/>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500" name="Google Shape;1500;p210"/>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501" name="Google Shape;1501;p210"/>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502" name="Google Shape;1502;p210"/>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503" name="Google Shape;1503;p210"/>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id="1509" name="Google Shape;1509;p211"/>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510" name="Google Shape;1510;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High-performance calculation engine for real-time steady-state distribution power system analysis</a:t>
            </a:r>
            <a:endParaRPr sz="2400"/>
          </a:p>
        </p:txBody>
      </p:sp>
      <p:pic>
        <p:nvPicPr>
          <p:cNvPr id="1511" name="Google Shape;1511;p211"/>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512" name="Google Shape;1512;p211"/>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513" name="Google Shape;1513;p21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514" name="Google Shape;1514;p211"/>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515" name="Google Shape;1515;p211"/>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516" name="Google Shape;1516;p211"/>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517" name="Google Shape;1517;p211"/>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518" name="Google Shape;1518;p211"/>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519" name="Google Shape;1519;p211"/>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82" name="Google Shape;982;p158" title="Screenshot 2026-02-04 at 11.50.16 AM.png"/>
          <p:cNvPicPr preferRelativeResize="0"/>
          <p:nvPr/>
        </p:nvPicPr>
        <p:blipFill>
          <a:blip r:embed="rId3">
            <a:alphaModFix/>
          </a:blip>
          <a:stretch>
            <a:fillRect/>
          </a:stretch>
        </p:blipFill>
        <p:spPr>
          <a:xfrm>
            <a:off x="3876396" y="0"/>
            <a:ext cx="5267604" cy="514349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pic>
        <p:nvPicPr>
          <p:cNvPr id="1525" name="Google Shape;1525;p212"/>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526" name="Google Shape;1526;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527" name="Google Shape;1527;p212"/>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528" name="Google Shape;1528;p212"/>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529" name="Google Shape;1529;p212"/>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530" name="Google Shape;1530;p212"/>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531" name="Google Shape;1531;p212"/>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532" name="Google Shape;1532;p212"/>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533" name="Google Shape;1533;p212"/>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34" name="Google Shape;1534;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1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541" name="Google Shape;1541;p213"/>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542" name="Google Shape;1542;p213"/>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543" name="Google Shape;1543;p213"/>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544" name="Google Shape;1544;p213"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545" name="Google Shape;1545;p21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1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52" name="Google Shape;1552;p214"/>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53" name="Google Shape;1553;p214"/>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54" name="Google Shape;1554;p21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1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Framework, to be able to develop, train or evaluate performances of agents that acts on a power grid</a:t>
            </a:r>
            <a:endParaRPr sz="2500"/>
          </a:p>
        </p:txBody>
      </p:sp>
      <p:sp>
        <p:nvSpPr>
          <p:cNvPr id="1561" name="Google Shape;1561;p21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Grid2Op is a platform for research into power grid control using AI and reinforcement learning. It provides a realistic simulation environment for training AI agents to operate a grid by reacting to events and optimizing for efficiency and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AI-driven Control:</a:t>
            </a:r>
            <a:r>
              <a:rPr lang="de" sz="1100">
                <a:solidFill>
                  <a:schemeClr val="dk2"/>
                </a:solidFill>
                <a:latin typeface="Roboto Slab Light"/>
                <a:ea typeface="Roboto Slab Light"/>
                <a:cs typeface="Roboto Slab Light"/>
                <a:sym typeface="Roboto Slab Light"/>
              </a:rPr>
              <a:t> Develops and evaluates intelligent AI agents for grid control.</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Realistic Simulation:</a:t>
            </a:r>
            <a:r>
              <a:rPr lang="de" sz="1100">
                <a:solidFill>
                  <a:schemeClr val="dk2"/>
                </a:solidFill>
                <a:latin typeface="Roboto Slab Light"/>
                <a:ea typeface="Roboto Slab Light"/>
                <a:cs typeface="Roboto Slab Light"/>
                <a:sym typeface="Roboto Slab Light"/>
              </a:rPr>
              <a:t> Simulates real-world grid conditions and operational scenarios.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Reinforcement Learning:</a:t>
            </a:r>
            <a:r>
              <a:rPr lang="de" sz="1100">
                <a:solidFill>
                  <a:schemeClr val="dk2"/>
                </a:solidFill>
                <a:latin typeface="Roboto Slab Light"/>
                <a:ea typeface="Roboto Slab Light"/>
                <a:cs typeface="Roboto Slab Light"/>
                <a:sym typeface="Roboto Slab Light"/>
              </a:rPr>
              <a:t> Supports training autonomous agents using reinforcement learning.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Research &amp; Benchmarking:</a:t>
            </a:r>
            <a:r>
              <a:rPr lang="de" sz="1100">
                <a:solidFill>
                  <a:schemeClr val="dk2"/>
                </a:solidFill>
                <a:latin typeface="Roboto Slab Light"/>
                <a:ea typeface="Roboto Slab Light"/>
                <a:cs typeface="Roboto Slab Light"/>
                <a:sym typeface="Roboto Slab Light"/>
              </a:rPr>
              <a:t> A powerful tool for testing and comparing control algorithms.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Resilience:</a:t>
            </a:r>
            <a:r>
              <a:rPr lang="de" sz="1100">
                <a:solidFill>
                  <a:schemeClr val="dk2"/>
                </a:solidFill>
                <a:latin typeface="Roboto Slab Light"/>
                <a:ea typeface="Roboto Slab Light"/>
                <a:cs typeface="Roboto Slab Light"/>
                <a:sym typeface="Roboto Slab Light"/>
              </a:rPr>
              <a:t> Helps improve the grid's ability to handle disruptions.</a:t>
            </a:r>
            <a:endParaRPr sz="1100">
              <a:solidFill>
                <a:schemeClr val="dk2"/>
              </a:solidFill>
              <a:latin typeface="Roboto Slab Light"/>
              <a:ea typeface="Roboto Slab Light"/>
              <a:cs typeface="Roboto Slab Light"/>
              <a:sym typeface="Roboto Slab Light"/>
            </a:endParaRPr>
          </a:p>
        </p:txBody>
      </p:sp>
      <p:pic>
        <p:nvPicPr>
          <p:cNvPr id="1562" name="Google Shape;1562;p215" title="grid2op-horizontal-white.png"/>
          <p:cNvPicPr preferRelativeResize="0"/>
          <p:nvPr/>
        </p:nvPicPr>
        <p:blipFill>
          <a:blip r:embed="rId3">
            <a:alphaModFix/>
          </a:blip>
          <a:stretch>
            <a:fillRect/>
          </a:stretch>
        </p:blipFill>
        <p:spPr>
          <a:xfrm>
            <a:off x="0" y="51800"/>
            <a:ext cx="2866075" cy="925500"/>
          </a:xfrm>
          <a:prstGeom prst="rect">
            <a:avLst/>
          </a:prstGeom>
          <a:noFill/>
          <a:ln>
            <a:noFill/>
          </a:ln>
        </p:spPr>
      </p:pic>
      <p:pic>
        <p:nvPicPr>
          <p:cNvPr id="1563" name="Google Shape;1563;p215" title="Screenshot 2025-06-13 at 16.27.14.png"/>
          <p:cNvPicPr preferRelativeResize="0"/>
          <p:nvPr/>
        </p:nvPicPr>
        <p:blipFill>
          <a:blip r:embed="rId4">
            <a:alphaModFix/>
          </a:blip>
          <a:stretch>
            <a:fillRect/>
          </a:stretch>
        </p:blipFill>
        <p:spPr>
          <a:xfrm>
            <a:off x="4856936" y="1069575"/>
            <a:ext cx="4310001" cy="2424799"/>
          </a:xfrm>
          <a:prstGeom prst="rect">
            <a:avLst/>
          </a:prstGeom>
          <a:noFill/>
          <a:ln>
            <a:noFill/>
          </a:ln>
        </p:spPr>
      </p:pic>
      <p:pic>
        <p:nvPicPr>
          <p:cNvPr id="1564" name="Google Shape;1564;p215"/>
          <p:cNvPicPr preferRelativeResize="0"/>
          <p:nvPr/>
        </p:nvPicPr>
        <p:blipFill>
          <a:blip r:embed="rId5">
            <a:alphaModFix/>
          </a:blip>
          <a:stretch>
            <a:fillRect/>
          </a:stretch>
        </p:blipFill>
        <p:spPr>
          <a:xfrm>
            <a:off x="6708016" y="4009275"/>
            <a:ext cx="607800" cy="607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21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500"/>
              <a:t>AI Foundation Models for Power Grids</a:t>
            </a:r>
            <a:endParaRPr sz="2500"/>
          </a:p>
        </p:txBody>
      </p:sp>
      <p:sp>
        <p:nvSpPr>
          <p:cNvPr id="1571" name="Google Shape;1571;p21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GridFM is a framework that enables the development of large AI foundation models for power grids. These models are pre-trained on extensive grid datasets to capture the complex dependencies within the power system. GridFM aims to address the challenges of grid transformation by providing a powerful AI representation that can be fine-tuned for a broad set of applications, from load forecasting to system security, with a significant speed-up in computation.</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pre-training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Data zoo</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flow</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validation and benchmarking</a:t>
            </a:r>
            <a:endParaRPr sz="1100">
              <a:solidFill>
                <a:schemeClr val="dk2"/>
              </a:solidFill>
              <a:latin typeface="Roboto Slab Light"/>
              <a:ea typeface="Roboto Slab Light"/>
              <a:cs typeface="Roboto Slab Light"/>
              <a:sym typeface="Roboto Slab Light"/>
            </a:endParaRPr>
          </a:p>
        </p:txBody>
      </p:sp>
      <p:pic>
        <p:nvPicPr>
          <p:cNvPr id="1572" name="Google Shape;1572;p216" title="gridfm-horizontal-white.png"/>
          <p:cNvPicPr preferRelativeResize="0"/>
          <p:nvPr/>
        </p:nvPicPr>
        <p:blipFill>
          <a:blip r:embed="rId3">
            <a:alphaModFix/>
          </a:blip>
          <a:stretch>
            <a:fillRect/>
          </a:stretch>
        </p:blipFill>
        <p:spPr>
          <a:xfrm>
            <a:off x="0" y="57024"/>
            <a:ext cx="2194381" cy="915050"/>
          </a:xfrm>
          <a:prstGeom prst="rect">
            <a:avLst/>
          </a:prstGeom>
          <a:noFill/>
          <a:ln>
            <a:noFill/>
          </a:ln>
        </p:spPr>
      </p:pic>
      <p:pic>
        <p:nvPicPr>
          <p:cNvPr id="1573" name="Google Shape;1573;p216" title="Screenshot 2025-06-13 at 15.59.33.png"/>
          <p:cNvPicPr preferRelativeResize="0"/>
          <p:nvPr/>
        </p:nvPicPr>
        <p:blipFill>
          <a:blip r:embed="rId4">
            <a:alphaModFix/>
          </a:blip>
          <a:stretch>
            <a:fillRect/>
          </a:stretch>
        </p:blipFill>
        <p:spPr>
          <a:xfrm>
            <a:off x="4870388" y="1130425"/>
            <a:ext cx="4283074" cy="2238550"/>
          </a:xfrm>
          <a:prstGeom prst="rect">
            <a:avLst/>
          </a:prstGeom>
          <a:noFill/>
          <a:ln>
            <a:noFill/>
          </a:ln>
        </p:spPr>
      </p:pic>
      <p:pic>
        <p:nvPicPr>
          <p:cNvPr id="1574" name="Google Shape;1574;p216"/>
          <p:cNvPicPr preferRelativeResize="0"/>
          <p:nvPr/>
        </p:nvPicPr>
        <p:blipFill>
          <a:blip r:embed="rId5">
            <a:alphaModFix/>
          </a:blip>
          <a:stretch>
            <a:fillRect/>
          </a:stretch>
        </p:blipFill>
        <p:spPr>
          <a:xfrm>
            <a:off x="5462903" y="3626782"/>
            <a:ext cx="1253422" cy="414950"/>
          </a:xfrm>
          <a:prstGeom prst="rect">
            <a:avLst/>
          </a:prstGeom>
          <a:noFill/>
          <a:ln>
            <a:noFill/>
          </a:ln>
        </p:spPr>
      </p:pic>
      <p:pic>
        <p:nvPicPr>
          <p:cNvPr id="1575" name="Google Shape;1575;p216"/>
          <p:cNvPicPr preferRelativeResize="0"/>
          <p:nvPr/>
        </p:nvPicPr>
        <p:blipFill>
          <a:blip r:embed="rId6">
            <a:alphaModFix/>
          </a:blip>
          <a:stretch>
            <a:fillRect/>
          </a:stretch>
        </p:blipFill>
        <p:spPr>
          <a:xfrm>
            <a:off x="7018127" y="3502953"/>
            <a:ext cx="1773875" cy="662601"/>
          </a:xfrm>
          <a:prstGeom prst="rect">
            <a:avLst/>
          </a:prstGeom>
          <a:noFill/>
          <a:ln>
            <a:noFill/>
          </a:ln>
        </p:spPr>
      </p:pic>
      <p:pic>
        <p:nvPicPr>
          <p:cNvPr id="1576" name="Google Shape;1576;p216"/>
          <p:cNvPicPr preferRelativeResize="0"/>
          <p:nvPr/>
        </p:nvPicPr>
        <p:blipFill>
          <a:blip r:embed="rId7">
            <a:alphaModFix/>
          </a:blip>
          <a:stretch>
            <a:fillRect/>
          </a:stretch>
        </p:blipFill>
        <p:spPr>
          <a:xfrm>
            <a:off x="5462900" y="4385244"/>
            <a:ext cx="1773876" cy="62085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17"/>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de"/>
              <a:t>Contribute to our projects - anyone can!</a:t>
            </a:r>
            <a:endParaRPr/>
          </a:p>
        </p:txBody>
      </p:sp>
      <p:sp>
        <p:nvSpPr>
          <p:cNvPr id="1582" name="Google Shape;1582;p2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de" sz="1400"/>
              <a:t>Contribute to an existing project:</a:t>
            </a:r>
            <a:endParaRPr sz="1400"/>
          </a:p>
          <a:p>
            <a:pPr indent="-368300" lvl="0" marL="457200" rtl="0" algn="l">
              <a:spcBef>
                <a:spcPts val="0"/>
              </a:spcBef>
              <a:spcAft>
                <a:spcPts val="0"/>
              </a:spcAft>
              <a:buSzPts val="1400"/>
              <a:buChar char="●"/>
            </a:pPr>
            <a:r>
              <a:rPr lang="de" sz="1400"/>
              <a:t>Submit</a:t>
            </a:r>
            <a:r>
              <a:rPr lang="de" sz="1400"/>
              <a:t> a PR with a bugfix or new feature</a:t>
            </a:r>
            <a:endParaRPr sz="1400"/>
          </a:p>
          <a:p>
            <a:pPr indent="-368300" lvl="0" marL="457200" rtl="0" algn="l">
              <a:spcBef>
                <a:spcPts val="0"/>
              </a:spcBef>
              <a:spcAft>
                <a:spcPts val="0"/>
              </a:spcAft>
              <a:buSzPts val="1400"/>
              <a:buChar char="●"/>
            </a:pPr>
            <a:r>
              <a:rPr lang="de" sz="1400"/>
              <a:t>Pick existing GitHub issue as a sample project</a:t>
            </a:r>
            <a:endParaRPr sz="1400"/>
          </a:p>
          <a:p>
            <a:pPr indent="-368300" lvl="0" marL="457200" rtl="0" algn="l">
              <a:spcBef>
                <a:spcPts val="0"/>
              </a:spcBef>
              <a:spcAft>
                <a:spcPts val="0"/>
              </a:spcAft>
              <a:buSzPts val="1400"/>
              <a:buChar char="●"/>
            </a:pPr>
            <a:r>
              <a:rPr lang="de" sz="1400"/>
              <a:t>Integrate with a new app / contribute plugin</a:t>
            </a:r>
            <a:endParaRPr sz="1400"/>
          </a:p>
          <a:p>
            <a:pPr indent="-368300" lvl="0" marL="457200" rtl="0" algn="l">
              <a:spcBef>
                <a:spcPts val="0"/>
              </a:spcBef>
              <a:spcAft>
                <a:spcPts val="0"/>
              </a:spcAft>
              <a:buSzPts val="1400"/>
              <a:buChar char="●"/>
            </a:pPr>
            <a:r>
              <a:rPr lang="de" sz="1400"/>
              <a:t>Help improve project documentation</a:t>
            </a:r>
            <a:endParaRPr sz="1400"/>
          </a:p>
          <a:p>
            <a:pPr indent="-368300" lvl="0" marL="457200" rtl="0" algn="l">
              <a:spcBef>
                <a:spcPts val="0"/>
              </a:spcBef>
              <a:spcAft>
                <a:spcPts val="0"/>
              </a:spcAft>
              <a:buSzPts val="1400"/>
              <a:buChar char="●"/>
            </a:pPr>
            <a:r>
              <a:rPr lang="de" sz="1400"/>
              <a:t>Submit additional test cases</a:t>
            </a:r>
            <a:endParaRPr sz="1400"/>
          </a:p>
          <a:p>
            <a:pPr indent="-368300" lvl="0" marL="457200" rtl="0" algn="l">
              <a:spcBef>
                <a:spcPts val="0"/>
              </a:spcBef>
              <a:spcAft>
                <a:spcPts val="0"/>
              </a:spcAft>
              <a:buSzPts val="1400"/>
              <a:buChar char="●"/>
            </a:pPr>
            <a:r>
              <a:rPr lang="de"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de" sz="1400"/>
              <a:t>Get involved with the TAC or Working Group:</a:t>
            </a:r>
            <a:endParaRPr sz="1400"/>
          </a:p>
          <a:p>
            <a:pPr indent="-368300" lvl="0" marL="457200" rtl="0" algn="l">
              <a:spcBef>
                <a:spcPts val="0"/>
              </a:spcBef>
              <a:spcAft>
                <a:spcPts val="0"/>
              </a:spcAft>
              <a:buSzPts val="1400"/>
              <a:buChar char="●"/>
            </a:pPr>
            <a:r>
              <a:rPr lang="de" sz="1400"/>
              <a:t>DevOps / CI expertise always useful</a:t>
            </a:r>
            <a:endParaRPr sz="1400"/>
          </a:p>
          <a:p>
            <a:pPr indent="-368300" lvl="0" marL="457200" rtl="0" algn="l">
              <a:spcBef>
                <a:spcPts val="0"/>
              </a:spcBef>
              <a:spcAft>
                <a:spcPts val="0"/>
              </a:spcAft>
              <a:buSzPts val="1400"/>
              <a:buChar char="●"/>
            </a:pPr>
            <a:r>
              <a:rPr lang="de" sz="1400"/>
              <a:t>Interest / expertise in security especially welcome</a:t>
            </a:r>
            <a:endParaRPr sz="1400"/>
          </a:p>
          <a:p>
            <a:pPr indent="-368300" lvl="0" marL="457200" rtl="0" algn="l">
              <a:spcBef>
                <a:spcPts val="0"/>
              </a:spcBef>
              <a:spcAft>
                <a:spcPts val="0"/>
              </a:spcAft>
              <a:buSzPts val="1400"/>
              <a:buChar char="●"/>
            </a:pPr>
            <a:r>
              <a:rPr lang="de" sz="1400"/>
              <a:t>Join the TAC discussions: </a:t>
            </a:r>
            <a:r>
              <a:rPr lang="de" sz="1400" u="sng">
                <a:solidFill>
                  <a:schemeClr val="hlink"/>
                </a:solidFill>
                <a:hlinkClick r:id="rId3"/>
              </a:rPr>
              <a:t>mailing list</a:t>
            </a:r>
            <a:r>
              <a:rPr lang="de" sz="1400"/>
              <a:t>, </a:t>
            </a:r>
            <a:r>
              <a:rPr lang="de" sz="1400" u="sng">
                <a:solidFill>
                  <a:schemeClr val="hlink"/>
                </a:solidFill>
                <a:hlinkClick r:id="rId4"/>
              </a:rPr>
              <a:t>conf calls</a:t>
            </a:r>
            <a:endParaRPr sz="1400"/>
          </a:p>
        </p:txBody>
      </p:sp>
      <p:sp>
        <p:nvSpPr>
          <p:cNvPr id="1583" name="Google Shape;1583;p21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More information at </a:t>
            </a:r>
            <a:r>
              <a:rPr lang="de" u="sng">
                <a:solidFill>
                  <a:schemeClr val="hlink"/>
                </a:solidFill>
                <a:hlinkClick r:id="rId5"/>
              </a:rPr>
              <a:t>https://tac.lfenergy.org/engagement/</a:t>
            </a:r>
            <a:r>
              <a:rPr lang="de"/>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89" name="Google Shape;989;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90" name="Google Shape;990;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91" name="Google Shape;991;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92" name="Google Shape;992;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98" name="Google Shape;998;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1005" name="Google Shape;1005;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1006" name="Google Shape;1006;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1007" name="Google Shape;1007;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1008" name="Google Shape;1008;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1009" name="Google Shape;1009;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1010" name="Google Shape;1010;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1011" name="Google Shape;1011;p161"/>
          <p:cNvCxnSpPr>
            <a:stCxn id="1006" idx="3"/>
            <a:endCxn id="1005"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2" name="Google Shape;1012;p161"/>
          <p:cNvCxnSpPr>
            <a:stCxn id="1006" idx="2"/>
            <a:endCxn id="1008"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1013" name="Google Shape;1013;p161"/>
          <p:cNvCxnSpPr>
            <a:stCxn id="1007" idx="0"/>
            <a:endCxn id="1006"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4" name="Google Shape;1014;p161"/>
          <p:cNvCxnSpPr>
            <a:stCxn id="1005" idx="2"/>
            <a:endCxn id="1010"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5" name="Google Shape;1015;p161"/>
          <p:cNvCxnSpPr>
            <a:stCxn id="1009" idx="0"/>
            <a:endCxn id="1005"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1016" name="Google Shape;1016;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1017" name="Google Shape;1017;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1018" name="Google Shape;1018;p161"/>
          <p:cNvCxnSpPr>
            <a:stCxn id="1016"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1019" name="Google Shape;1019;p161"/>
          <p:cNvCxnSpPr>
            <a:stCxn id="1017" idx="1"/>
            <a:endCxn id="1016"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1020" name="Google Shape;1020;p161"/>
          <p:cNvCxnSpPr>
            <a:stCxn id="1017"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1021" name="Google Shape;1021;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1022" name="Google Shape;1022;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23" name="Google Shape;1023;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